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5"/>
  </p:handoutMasterIdLst>
  <p:sldIdLst>
    <p:sldId id="256" r:id="rId2"/>
    <p:sldId id="286" r:id="rId3"/>
    <p:sldId id="263" r:id="rId4"/>
    <p:sldId id="280" r:id="rId5"/>
    <p:sldId id="281" r:id="rId6"/>
    <p:sldId id="277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2" r:id="rId18"/>
    <p:sldId id="283" r:id="rId19"/>
    <p:sldId id="276" r:id="rId20"/>
    <p:sldId id="279" r:id="rId21"/>
    <p:sldId id="284" r:id="rId22"/>
    <p:sldId id="285" r:id="rId23"/>
    <p:sldId id="260" r:id="rId24"/>
  </p:sldIdLst>
  <p:sldSz cx="9144000" cy="6858000" type="screen4x3"/>
  <p:notesSz cx="6797675" cy="99282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4A"/>
    <a:srgbClr val="B2314B"/>
    <a:srgbClr val="F49800"/>
    <a:srgbClr val="0072BB"/>
    <a:srgbClr val="F9CE1F"/>
    <a:srgbClr val="58A303"/>
    <a:srgbClr val="0092D2"/>
    <a:srgbClr val="FF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Objects="1">
      <p:cViewPr>
        <p:scale>
          <a:sx n="91" d="100"/>
          <a:sy n="91" d="100"/>
        </p:scale>
        <p:origin x="-1066" y="110"/>
      </p:cViewPr>
      <p:guideLst>
        <p:guide orient="horz" pos="2160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7" d="100"/>
          <a:sy n="77" d="100"/>
        </p:scale>
        <p:origin x="-219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Rockwell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Rockwell" pitchFamily="18" charset="0"/>
                <a:cs typeface="+mn-cs"/>
              </a:defRPr>
            </a:lvl1pPr>
          </a:lstStyle>
          <a:p>
            <a:pPr>
              <a:defRPr/>
            </a:pPr>
            <a:fld id="{F2F8F9D2-5FE7-4594-92D9-F27CC5EECBA3}" type="datetimeFigureOut">
              <a:rPr lang="en-GB"/>
              <a:pPr>
                <a:defRPr/>
              </a:pPr>
              <a:t>10/09/2019</a:t>
            </a:fld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Rockwell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Rockwell" pitchFamily="18" charset="0"/>
                <a:cs typeface="+mn-cs"/>
              </a:defRPr>
            </a:lvl1pPr>
          </a:lstStyle>
          <a:p>
            <a:pPr>
              <a:defRPr/>
            </a:pPr>
            <a:fld id="{49FD3F2B-6297-406C-862A-5CADDED1BB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29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22294"/>
            <a:ext cx="7556313" cy="8113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276600"/>
          </a:xfrm>
        </p:spPr>
        <p:txBody>
          <a:bodyPr/>
          <a:lstStyle>
            <a:lvl1pPr marL="0" indent="0" algn="l">
              <a:buClr>
                <a:srgbClr val="0080FF"/>
              </a:buClr>
              <a:buSzPct val="80000"/>
              <a:buFont typeface="Wingdings" charset="2"/>
              <a:buNone/>
              <a:defRPr>
                <a:latin typeface="Arial Bold" pitchFamily="34" charset="0"/>
                <a:cs typeface="Arial Bold" pitchFamily="34" charset="0"/>
              </a:defRPr>
            </a:lvl1pPr>
            <a:lvl2pPr>
              <a:buClr>
                <a:srgbClr val="0080FF"/>
              </a:buClr>
              <a:buSzPct val="80000"/>
              <a:buFont typeface="Wingdings" charset="2"/>
              <a:buChar char="§"/>
              <a:defRPr/>
            </a:lvl2pPr>
            <a:lvl3pPr>
              <a:buClr>
                <a:srgbClr val="0080FF"/>
              </a:buClr>
              <a:buSzPct val="80000"/>
              <a:buFont typeface="Wingdings" charset="2"/>
              <a:buChar char="§"/>
              <a:defRPr/>
            </a:lvl3pPr>
            <a:lvl4pPr>
              <a:buClr>
                <a:srgbClr val="0080FF"/>
              </a:buClr>
              <a:buSzPct val="80000"/>
              <a:buFont typeface="Wingdings" charset="2"/>
              <a:buChar char="§"/>
              <a:defRPr/>
            </a:lvl4pPr>
            <a:lvl5pPr>
              <a:buClr>
                <a:srgbClr val="0080FF"/>
              </a:buClr>
              <a:buSzPct val="80000"/>
              <a:buFont typeface="Wingdings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9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657600"/>
          </a:xfrm>
        </p:spPr>
        <p:txBody>
          <a:bodyPr/>
          <a:lstStyle>
            <a:lvl1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 Bold" pitchFamily="34" charset="0"/>
                <a:cs typeface="Arial Bold" pitchFamily="34" charset="0"/>
              </a:defRPr>
            </a:lvl1pPr>
            <a:lvl2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5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2184400"/>
            <a:ext cx="3657600" cy="3683000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2184400"/>
            <a:ext cx="3657600" cy="3683000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5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1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5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E605E1E7-3F72-460A-8983-5891BA8EB527}" type="datetimeFigureOut">
              <a:rPr lang="en-GB"/>
              <a:pPr>
                <a:defRPr/>
              </a:pPr>
              <a:t>10/09/2019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Arial Bold" pitchFamily="34" charset="0"/>
          <a:ea typeface="Arial Bold" pitchFamily="34" charset="0"/>
          <a:cs typeface="Arial Bold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sz="2000" kern="1200">
          <a:solidFill>
            <a:srgbClr val="000000"/>
          </a:solidFill>
          <a:latin typeface="Arial Bold" pitchFamily="34" charset="0"/>
          <a:ea typeface="+mn-ea"/>
          <a:cs typeface="Arial Bold" pitchFamily="34" charset="0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xGPcSPR04c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dbulleti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dirty="0"/>
              <a:t>OPEN DIALOGUE in the UK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en-US" b="1" dirty="0" smtClean="0"/>
          </a:p>
          <a:p>
            <a:pPr algn="ctr">
              <a:defRPr/>
            </a:pPr>
            <a:r>
              <a:rPr lang="en-US" b="1" dirty="0" smtClean="0">
                <a:solidFill>
                  <a:srgbClr val="008F4A"/>
                </a:solidFill>
              </a:rPr>
              <a:t>Russell </a:t>
            </a:r>
            <a:r>
              <a:rPr lang="en-US" b="1" dirty="0">
                <a:solidFill>
                  <a:srgbClr val="008F4A"/>
                </a:solidFill>
              </a:rPr>
              <a:t>Razzaque</a:t>
            </a:r>
          </a:p>
          <a:p>
            <a:pPr algn="ctr"/>
            <a:r>
              <a:rPr lang="en-GB" altLang="en-US" i="1" dirty="0" smtClean="0"/>
              <a:t>Visiting </a:t>
            </a:r>
            <a:r>
              <a:rPr lang="en-GB" altLang="en-US" i="1" dirty="0"/>
              <a:t>Professor, LSBU</a:t>
            </a:r>
          </a:p>
          <a:p>
            <a:pPr algn="ctr"/>
            <a:r>
              <a:rPr lang="en-GB" altLang="en-US" i="1" dirty="0"/>
              <a:t>Consultant Psychiatrist &amp; Director of Research</a:t>
            </a:r>
          </a:p>
          <a:p>
            <a:pPr algn="ctr"/>
            <a:r>
              <a:rPr lang="en-GB" altLang="en-US" dirty="0"/>
              <a:t>North East London NHS Foundation Trust </a:t>
            </a:r>
          </a:p>
        </p:txBody>
      </p:sp>
    </p:spTree>
    <p:extLst>
      <p:ext uri="{BB962C8B-B14F-4D97-AF65-F5344CB8AC3E}">
        <p14:creationId xmlns:p14="http://schemas.microsoft.com/office/powerpoint/2010/main" val="57440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764704"/>
            <a:ext cx="7556313" cy="1116106"/>
          </a:xfrm>
        </p:spPr>
        <p:txBody>
          <a:bodyPr/>
          <a:lstStyle/>
          <a:p>
            <a:pPr algn="ctr"/>
            <a:r>
              <a:rPr lang="en-GB" altLang="en-US" b="1" dirty="0"/>
              <a:t>Open Dialogue… </a:t>
            </a:r>
            <a:br>
              <a:rPr lang="en-GB" altLang="en-US" b="1" dirty="0"/>
            </a:br>
            <a:r>
              <a:rPr lang="en-GB" altLang="en-US" i="1" dirty="0"/>
              <a:t>A Different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76872"/>
            <a:ext cx="7556313" cy="3672408"/>
          </a:xfrm>
        </p:spPr>
        <p:txBody>
          <a:bodyPr/>
          <a:lstStyle/>
          <a:p>
            <a:pPr marL="68580" indent="0" algn="just" fontAlgn="auto">
              <a:spcAft>
                <a:spcPts val="0"/>
              </a:spcAft>
              <a:buNone/>
              <a:defRPr/>
            </a:pPr>
            <a:r>
              <a:rPr lang="en-GB" sz="2800" dirty="0"/>
              <a:t>Core principles</a:t>
            </a:r>
            <a:r>
              <a:rPr lang="en-GB" sz="2800" dirty="0" smtClean="0"/>
              <a:t>…</a:t>
            </a:r>
            <a:endParaRPr lang="en-GB" sz="3600" dirty="0"/>
          </a:p>
          <a:p>
            <a:pPr marL="68580" indent="0" fontAlgn="auto">
              <a:spcAft>
                <a:spcPts val="0"/>
              </a:spcAft>
              <a:buNone/>
              <a:defRPr/>
            </a:pPr>
            <a:endParaRPr lang="en-GB" sz="1200" dirty="0"/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b="1" dirty="0">
                <a:solidFill>
                  <a:srgbClr val="008F4A"/>
                </a:solidFill>
                <a:ea typeface="ＭＳ Ｐゴシック" charset="0"/>
              </a:rPr>
              <a:t>The provision of immediate help </a:t>
            </a:r>
            <a:r>
              <a:rPr lang="en-GB" dirty="0">
                <a:solidFill>
                  <a:srgbClr val="595959"/>
                </a:solidFill>
                <a:ea typeface="ＭＳ Ｐゴシック" charset="0"/>
              </a:rPr>
              <a:t>– first meeting arranged within 24 hours of contact made.</a:t>
            </a: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b="1" dirty="0">
                <a:solidFill>
                  <a:srgbClr val="008F4A"/>
                </a:solidFill>
                <a:ea typeface="ＭＳ Ｐゴシック" charset="0"/>
              </a:rPr>
              <a:t>A social network perspective </a:t>
            </a:r>
            <a:r>
              <a:rPr lang="en-GB" dirty="0">
                <a:solidFill>
                  <a:srgbClr val="595959"/>
                </a:solidFill>
                <a:ea typeface="ＭＳ Ｐゴシック" charset="0"/>
              </a:rPr>
              <a:t>– patients, their families, carers &amp; other members of the social network are always invited to the meetings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90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dirty="0"/>
              <a:t>Open Dialogue… </a:t>
            </a:r>
            <a:br>
              <a:rPr lang="en-GB" altLang="en-US" b="1" dirty="0"/>
            </a:br>
            <a:r>
              <a:rPr lang="en-GB" altLang="en-US" i="1" dirty="0"/>
              <a:t>A Different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92896"/>
            <a:ext cx="7556313" cy="3298304"/>
          </a:xfrm>
        </p:spPr>
        <p:txBody>
          <a:bodyPr/>
          <a:lstStyle/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b="1" dirty="0">
                <a:solidFill>
                  <a:srgbClr val="008F4A"/>
                </a:solidFill>
                <a:ea typeface="ＭＳ Ｐゴシック" charset="0"/>
              </a:rPr>
              <a:t>Psychological continuity</a:t>
            </a:r>
            <a:r>
              <a:rPr lang="en-GB" dirty="0">
                <a:solidFill>
                  <a:srgbClr val="008F4A"/>
                </a:solidFill>
                <a:ea typeface="ＭＳ Ｐゴシック" charset="0"/>
              </a:rPr>
              <a:t>: </a:t>
            </a:r>
            <a:r>
              <a:rPr lang="en-GB" dirty="0">
                <a:solidFill>
                  <a:srgbClr val="595959"/>
                </a:solidFill>
                <a:ea typeface="ＭＳ Ｐゴシック" charset="0"/>
              </a:rPr>
              <a:t>The same team is responsible for treatment – engaging with the same social network – for the entirety of the treatment process </a:t>
            </a:r>
          </a:p>
          <a:p>
            <a:pPr marL="216550" inden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GB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dirty="0">
                <a:solidFill>
                  <a:srgbClr val="595959"/>
                </a:solidFill>
                <a:ea typeface="ＭＳ Ｐゴシック" charset="0"/>
              </a:rPr>
              <a:t>With this as the backbone of treatment, hospitalisation is resorted far less often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280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764704"/>
            <a:ext cx="7556313" cy="1116106"/>
          </a:xfrm>
        </p:spPr>
        <p:txBody>
          <a:bodyPr/>
          <a:lstStyle/>
          <a:p>
            <a:pPr algn="ctr"/>
            <a:r>
              <a:rPr lang="en-GB" altLang="en-US" b="1" dirty="0"/>
              <a:t>Open Dialogue… </a:t>
            </a:r>
            <a:br>
              <a:rPr lang="en-GB" altLang="en-US" b="1" dirty="0"/>
            </a:br>
            <a:r>
              <a:rPr lang="en-GB" altLang="en-US" i="1" dirty="0"/>
              <a:t>A Different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92896"/>
            <a:ext cx="7556313" cy="3514328"/>
          </a:xfrm>
        </p:spPr>
        <p:txBody>
          <a:bodyPr/>
          <a:lstStyle/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600" b="1" dirty="0">
                <a:solidFill>
                  <a:srgbClr val="008F4A"/>
                </a:solidFill>
                <a:ea typeface="ＭＳ Ｐゴシック" charset="0"/>
              </a:rPr>
              <a:t>Dialogism</a:t>
            </a:r>
            <a:r>
              <a:rPr lang="en-GB" sz="1600" dirty="0">
                <a:solidFill>
                  <a:srgbClr val="595959"/>
                </a:solidFill>
                <a:ea typeface="ＭＳ Ｐゴシック" charset="0"/>
              </a:rPr>
              <a:t>; promoting dialogue is </a:t>
            </a:r>
            <a:r>
              <a:rPr lang="en-GB" sz="1600" u="sng" dirty="0">
                <a:solidFill>
                  <a:srgbClr val="595959"/>
                </a:solidFill>
                <a:ea typeface="ＭＳ Ｐゴシック" charset="0"/>
              </a:rPr>
              <a:t>primary and, indeed, the focus of treatment</a:t>
            </a:r>
            <a:r>
              <a:rPr lang="en-GB" sz="1600" dirty="0">
                <a:solidFill>
                  <a:srgbClr val="595959"/>
                </a:solidFill>
                <a:ea typeface="ＭＳ Ｐゴシック" charset="0"/>
              </a:rPr>
              <a:t>. “the dialogical conversation is seen as a forum where families and patients have the opportunity to increase their sense of agency in their own lives.”</a:t>
            </a: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sz="1600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600" dirty="0">
                <a:solidFill>
                  <a:srgbClr val="595959"/>
                </a:solidFill>
                <a:ea typeface="ＭＳ Ｐゴシック" charset="0"/>
              </a:rPr>
              <a:t>This represents a fundamental culture change in the way we talk </a:t>
            </a:r>
            <a:r>
              <a:rPr lang="en-GB" sz="1600" i="1" dirty="0">
                <a:solidFill>
                  <a:srgbClr val="595959"/>
                </a:solidFill>
                <a:ea typeface="ＭＳ Ｐゴシック" charset="0"/>
              </a:rPr>
              <a:t>to and about </a:t>
            </a:r>
            <a:r>
              <a:rPr lang="en-GB" sz="1600" dirty="0">
                <a:solidFill>
                  <a:srgbClr val="595959"/>
                </a:solidFill>
                <a:ea typeface="ＭＳ Ｐゴシック" charset="0"/>
              </a:rPr>
              <a:t>patients. All staff are </a:t>
            </a:r>
            <a:r>
              <a:rPr lang="en-GB" sz="1600" u="sng" dirty="0">
                <a:solidFill>
                  <a:srgbClr val="595959"/>
                </a:solidFill>
                <a:ea typeface="ＭＳ Ｐゴシック" charset="0"/>
              </a:rPr>
              <a:t>trained in a range of psychological skills, with elements of social network, systemic and family therapy</a:t>
            </a:r>
            <a:r>
              <a:rPr lang="en-GB" sz="1600" dirty="0">
                <a:solidFill>
                  <a:srgbClr val="595959"/>
                </a:solidFill>
                <a:ea typeface="ＭＳ Ｐゴシック" charset="0"/>
              </a:rPr>
              <a:t> at its core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30382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836712"/>
            <a:ext cx="7556313" cy="1116106"/>
          </a:xfrm>
        </p:spPr>
        <p:txBody>
          <a:bodyPr/>
          <a:lstStyle/>
          <a:p>
            <a:pPr algn="ctr"/>
            <a:r>
              <a:rPr lang="en-GB" altLang="en-US" b="1" dirty="0"/>
              <a:t>Open Dialogue… </a:t>
            </a:r>
            <a:br>
              <a:rPr lang="en-GB" altLang="en-US" b="1" dirty="0"/>
            </a:br>
            <a:r>
              <a:rPr lang="en-GB" altLang="en-US" i="1" dirty="0"/>
              <a:t>A Different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48880"/>
            <a:ext cx="7556313" cy="3887688"/>
          </a:xfrm>
        </p:spPr>
        <p:txBody>
          <a:bodyPr/>
          <a:lstStyle/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dirty="0">
                <a:solidFill>
                  <a:srgbClr val="595959"/>
                </a:solidFill>
                <a:ea typeface="ＭＳ Ｐゴシック" charset="0"/>
              </a:rPr>
              <a:t>Social network meetings occur regularly – daily if necessary – for the first 2 weeks</a:t>
            </a: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sz="1800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dirty="0">
                <a:solidFill>
                  <a:srgbClr val="595959"/>
                </a:solidFill>
                <a:ea typeface="ＭＳ Ｐゴシック" charset="0"/>
              </a:rPr>
              <a:t>A sense of safety is cultivated through the meetings – both their frequency and their nature</a:t>
            </a: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sz="1800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b="1" dirty="0">
                <a:solidFill>
                  <a:srgbClr val="008F4A"/>
                </a:solidFill>
                <a:ea typeface="ＭＳ Ｐゴシック" charset="0"/>
              </a:rPr>
              <a:t>Tolerance of uncertainty</a:t>
            </a:r>
            <a:r>
              <a:rPr lang="en-GB" sz="1800" dirty="0">
                <a:solidFill>
                  <a:srgbClr val="595959"/>
                </a:solidFill>
                <a:ea typeface="ＭＳ Ｐゴシック" charset="0"/>
              </a:rPr>
              <a:t>: “An active attitude among the therapists </a:t>
            </a:r>
            <a:r>
              <a:rPr lang="en-GB" sz="1800" u="sng" dirty="0">
                <a:solidFill>
                  <a:srgbClr val="595959"/>
                </a:solidFill>
                <a:ea typeface="ＭＳ Ｐゴシック" charset="0"/>
              </a:rPr>
              <a:t>to live together with the network</a:t>
            </a:r>
            <a:r>
              <a:rPr lang="en-GB" sz="1800" dirty="0">
                <a:solidFill>
                  <a:srgbClr val="595959"/>
                </a:solidFill>
                <a:ea typeface="ＭＳ Ｐゴシック" charset="0"/>
              </a:rPr>
              <a:t>, aiming at a joint process… so as to avoid premature conclusions or decisions”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333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692696"/>
            <a:ext cx="7556313" cy="1116106"/>
          </a:xfrm>
        </p:spPr>
        <p:txBody>
          <a:bodyPr/>
          <a:lstStyle/>
          <a:p>
            <a:pPr algn="ctr"/>
            <a:r>
              <a:rPr lang="en-GB" altLang="en-US" b="1" dirty="0"/>
              <a:t>Open Dialogue… </a:t>
            </a:r>
            <a:br>
              <a:rPr lang="en-GB" altLang="en-US" b="1" dirty="0"/>
            </a:br>
            <a:r>
              <a:rPr lang="en-GB" altLang="en-US" i="1" dirty="0"/>
              <a:t>A Different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887688"/>
          </a:xfrm>
        </p:spPr>
        <p:txBody>
          <a:bodyPr/>
          <a:lstStyle/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b="1" dirty="0">
                <a:solidFill>
                  <a:srgbClr val="008F4A"/>
                </a:solidFill>
                <a:ea typeface="ＭＳ Ｐゴシック" charset="0"/>
              </a:rPr>
              <a:t>Flexibility &amp; Mobility</a:t>
            </a:r>
            <a:r>
              <a:rPr lang="en-GB" sz="1800" dirty="0">
                <a:solidFill>
                  <a:srgbClr val="595959"/>
                </a:solidFill>
                <a:ea typeface="ＭＳ Ｐゴシック" charset="0"/>
              </a:rPr>
              <a:t>: “Using the therapeutic methods that best suit the case”</a:t>
            </a: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sz="1800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dirty="0">
                <a:solidFill>
                  <a:srgbClr val="595959"/>
                </a:solidFill>
                <a:ea typeface="ＭＳ Ｐゴシック" charset="0"/>
              </a:rPr>
              <a:t>Rapid response where physical safety threatened, otherwise, leaving models at the door (biological, CBT etc.) and using whatever works/arises in the moment through a dialogical process</a:t>
            </a: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sz="1800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dirty="0">
                <a:solidFill>
                  <a:srgbClr val="595959"/>
                </a:solidFill>
                <a:ea typeface="ＭＳ Ｐゴシック" charset="0"/>
              </a:rPr>
              <a:t>Minimum 3 meetings before new medication prescribed</a:t>
            </a:r>
            <a:r>
              <a:rPr lang="en-GB" dirty="0">
                <a:solidFill>
                  <a:srgbClr val="595959"/>
                </a:solidFill>
                <a:ea typeface="ＭＳ Ｐゴシック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958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21" y="620688"/>
            <a:ext cx="7556313" cy="1116106"/>
          </a:xfrm>
        </p:spPr>
        <p:txBody>
          <a:bodyPr/>
          <a:lstStyle/>
          <a:p>
            <a:pPr algn="ctr"/>
            <a:r>
              <a:rPr lang="en-GB" altLang="en-US" b="1" dirty="0"/>
              <a:t>Open Dialogue… </a:t>
            </a:r>
            <a:br>
              <a:rPr lang="en-GB" altLang="en-US" b="1" dirty="0"/>
            </a:br>
            <a:r>
              <a:rPr lang="en-GB" altLang="en-US" i="1" dirty="0"/>
              <a:t>Making a Mindful Connection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76872"/>
            <a:ext cx="7556313" cy="3887688"/>
          </a:xfrm>
        </p:spPr>
        <p:txBody>
          <a:bodyPr/>
          <a:lstStyle/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dirty="0">
                <a:solidFill>
                  <a:srgbClr val="008F4A"/>
                </a:solidFill>
                <a:ea typeface="ＭＳ Ｐゴシック" charset="0"/>
              </a:rPr>
              <a:t>Being In The Present Moment: </a:t>
            </a:r>
            <a:r>
              <a:rPr lang="en-GB" sz="1800" dirty="0">
                <a:solidFill>
                  <a:srgbClr val="595959"/>
                </a:solidFill>
                <a:ea typeface="ＭＳ Ｐゴシック" charset="0"/>
              </a:rPr>
              <a:t>“</a:t>
            </a:r>
            <a:r>
              <a:rPr lang="en-GB" sz="1800" i="1" dirty="0"/>
              <a:t>Therapists… main focus is on how to respond to clients’ utterances</a:t>
            </a:r>
            <a:r>
              <a:rPr lang="en-GB" sz="1800" dirty="0"/>
              <a:t> </a:t>
            </a:r>
            <a:r>
              <a:rPr lang="en-GB" sz="1800" i="1" dirty="0"/>
              <a:t>from one moment to the next” </a:t>
            </a:r>
            <a:r>
              <a:rPr lang="en-GB" sz="1800" dirty="0"/>
              <a:t>(not using a “pre-planned map”)</a:t>
            </a:r>
            <a:endParaRPr lang="en-GB" sz="1800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sz="1800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i="1" dirty="0"/>
              <a:t>“Team members are acutely aware of their own emotions resonating with experiences of emotion in the room.” </a:t>
            </a: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sz="1800" i="1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i="1" dirty="0">
                <a:solidFill>
                  <a:srgbClr val="008F4A"/>
                </a:solidFill>
                <a:ea typeface="ＭＳ Ｐゴシック" charset="0"/>
              </a:rPr>
              <a:t>Mindfulness</a:t>
            </a:r>
            <a:r>
              <a:rPr lang="en-GB" sz="1800" i="1" dirty="0">
                <a:solidFill>
                  <a:srgbClr val="595959"/>
                </a:solidFill>
                <a:ea typeface="ＭＳ Ｐゴシック" charset="0"/>
              </a:rPr>
              <a:t> is a major aspect of training (studies show how it improves therapeutic relationships)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024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dirty="0"/>
              <a:t>Peer-supported Open Dialogue (POD)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92896"/>
            <a:ext cx="7556313" cy="3657600"/>
          </a:xfrm>
        </p:spPr>
        <p:txBody>
          <a:bodyPr/>
          <a:lstStyle/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dirty="0"/>
              <a:t>Their experience is itself recognised as a form of expertise for the team</a:t>
            </a: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sz="1800" dirty="0"/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dirty="0"/>
              <a:t>They affect the culture of the team – keeping the hierarchy flattened and the combatting “them and us” mentality</a:t>
            </a: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endParaRPr lang="en-GB" sz="1800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800" dirty="0"/>
              <a:t>They help cultivate local peer communities – of value especially where social networks are limited or lacking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62871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548680"/>
            <a:ext cx="7556313" cy="611306"/>
          </a:xfrm>
        </p:spPr>
        <p:txBody>
          <a:bodyPr/>
          <a:lstStyle/>
          <a:p>
            <a:pPr algn="ctr"/>
            <a:r>
              <a:rPr lang="en-GB" altLang="en-US" b="1" dirty="0"/>
              <a:t>UK Multi-centre POD RCT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498" y="1412776"/>
            <a:ext cx="7556313" cy="4162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% of one team (EIP or CRT) for 1 year from 6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Trusts</a:t>
            </a:r>
          </a:p>
          <a:p>
            <a:pPr lvl="0">
              <a:spcBef>
                <a:spcPts val="0"/>
              </a:spcBef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North East London, Nottinghamshire, North Essex, Kent, Avon &amp; Wiltshire,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Somerset</a:t>
            </a:r>
          </a:p>
          <a:p>
            <a:pPr lvl="0">
              <a:spcBef>
                <a:spcPts val="0"/>
              </a:spcBef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Strong support from medical and service directors in each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</a:p>
          <a:p>
            <a:pPr lvl="0">
              <a:spcBef>
                <a:spcPts val="0"/>
              </a:spcBef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Training organized by N.E. London NHS Foundation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lvl="0">
              <a:spcBef>
                <a:spcPts val="0"/>
              </a:spcBef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Delivered by 12 trainers from 5 different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 –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Mary, Jaakko, Mia, Kari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Diploma to be accredited by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AFT</a:t>
            </a:r>
          </a:p>
          <a:p>
            <a:pPr lvl="0">
              <a:spcBef>
                <a:spcPts val="0"/>
              </a:spcBef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First wave of 50 students completed in 2015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Second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wave training starts in Jan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(70 more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with 10% peer workers)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1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623353"/>
            <a:ext cx="7556313" cy="611306"/>
          </a:xfrm>
        </p:spPr>
        <p:txBody>
          <a:bodyPr/>
          <a:lstStyle/>
          <a:p>
            <a:pPr algn="ctr"/>
            <a:r>
              <a:rPr lang="en-GB" altLang="en-US" b="1" dirty="0"/>
              <a:t>UK Multi-centre POD RCT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1120"/>
            <a:ext cx="7556313" cy="4162400"/>
          </a:xfrm>
        </p:spPr>
        <p:txBody>
          <a:bodyPr/>
          <a:lstStyle/>
          <a:p>
            <a:pPr lvl="0">
              <a:spcBef>
                <a:spcPts val="0"/>
              </a:spcBef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Led by Prof Steve Pilling with robust panel from Kings, UCL &amp; Middlesex Uni.</a:t>
            </a:r>
          </a:p>
          <a:p>
            <a:pPr lvl="0"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grant submitted to NIHR for £2.4 million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If successful, launch teams throughout 2017 and evaluate from end of 2017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Recruit for 1 year and follow up for 2 years</a:t>
            </a:r>
          </a:p>
          <a:p>
            <a:pPr lvl="0">
              <a:spcBef>
                <a:spcPts val="0"/>
              </a:spcBef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Compare to TAU re relapse + hospitalization,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agency, social network size &amp; depth, medication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use, recovery/functional outcomes and wider service use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9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dirty="0"/>
              <a:t>Initial Feedback/Response</a:t>
            </a:r>
            <a:r>
              <a:rPr lang="en-GB" altLang="en-US" b="1" dirty="0">
                <a:solidFill>
                  <a:schemeClr val="accent1"/>
                </a:solidFill>
              </a:rPr>
              <a:t/>
            </a:r>
            <a:br>
              <a:rPr lang="en-GB" altLang="en-US" b="1" dirty="0">
                <a:solidFill>
                  <a:schemeClr val="accent1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44824"/>
            <a:ext cx="7556313" cy="3946376"/>
          </a:xfrm>
        </p:spPr>
        <p:txBody>
          <a:bodyPr/>
          <a:lstStyle/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600" dirty="0">
                <a:solidFill>
                  <a:srgbClr val="595959"/>
                </a:solidFill>
                <a:ea typeface="ＭＳ Ｐゴシック" charset="0"/>
              </a:rPr>
              <a:t>SU feedback:</a:t>
            </a:r>
          </a:p>
          <a:p>
            <a:pPr marL="786463" lvl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400" dirty="0">
                <a:solidFill>
                  <a:srgbClr val="595959"/>
                </a:solidFill>
                <a:ea typeface="ＭＳ Ｐゴシック" charset="0"/>
              </a:rPr>
              <a:t>“I feel very safe in these meetings”</a:t>
            </a:r>
          </a:p>
          <a:p>
            <a:pPr marL="786463" lvl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400" dirty="0">
                <a:solidFill>
                  <a:srgbClr val="595959"/>
                </a:solidFill>
                <a:ea typeface="ＭＳ Ｐゴシック" charset="0"/>
              </a:rPr>
              <a:t>“I have never been able to share like this, with anyone in all the years I have had mental healthcare”,</a:t>
            </a:r>
          </a:p>
          <a:p>
            <a:pPr marL="786463" lvl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400" dirty="0">
                <a:solidFill>
                  <a:srgbClr val="595959"/>
                </a:solidFill>
                <a:ea typeface="ＭＳ Ｐゴシック" charset="0"/>
              </a:rPr>
              <a:t>“I wouldn’t have been in services for 20 years if I had this”</a:t>
            </a:r>
          </a:p>
          <a:p>
            <a:pPr marL="786463" lvl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400" dirty="0">
                <a:solidFill>
                  <a:srgbClr val="595959"/>
                </a:solidFill>
                <a:ea typeface="ＭＳ Ｐゴシック" charset="0"/>
              </a:rPr>
              <a:t>“I wish I had this before – it would have changed my life.” </a:t>
            </a:r>
          </a:p>
          <a:p>
            <a:pPr marL="786463" lvl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400" dirty="0">
                <a:solidFill>
                  <a:srgbClr val="595959"/>
                </a:solidFill>
                <a:ea typeface="ＭＳ Ｐゴシック" charset="0"/>
              </a:rPr>
              <a:t>“I never want any other kind of care again” </a:t>
            </a:r>
          </a:p>
          <a:p>
            <a:pPr marL="786463" lvl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400" dirty="0">
                <a:solidFill>
                  <a:srgbClr val="595959"/>
                </a:solidFill>
                <a:ea typeface="ＭＳ Ｐゴシック" charset="0"/>
              </a:rPr>
              <a:t>“how can I help promote this so that everyone is treated this way</a:t>
            </a:r>
            <a:r>
              <a:rPr lang="en-GB" sz="1400" dirty="0" smtClean="0">
                <a:solidFill>
                  <a:srgbClr val="595959"/>
                </a:solidFill>
                <a:ea typeface="ＭＳ Ｐゴシック" charset="0"/>
              </a:rPr>
              <a:t>?”,</a:t>
            </a:r>
            <a:endParaRPr lang="en-GB" sz="1400" dirty="0">
              <a:solidFill>
                <a:srgbClr val="595959"/>
              </a:solidFill>
              <a:ea typeface="ＭＳ Ｐゴシック" charset="0"/>
            </a:endParaRPr>
          </a:p>
          <a:p>
            <a:pPr marL="48960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600" dirty="0">
                <a:solidFill>
                  <a:srgbClr val="595959"/>
                </a:solidFill>
                <a:ea typeface="ＭＳ Ｐゴシック" charset="0"/>
              </a:rPr>
              <a:t>Staff Moral:</a:t>
            </a:r>
          </a:p>
          <a:p>
            <a:pPr marL="786463" lvl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400" dirty="0">
                <a:solidFill>
                  <a:srgbClr val="595959"/>
                </a:solidFill>
                <a:ea typeface="ＭＳ Ｐゴシック" charset="0"/>
              </a:rPr>
              <a:t>“This is the most important training I’ve had in my career”</a:t>
            </a:r>
          </a:p>
          <a:p>
            <a:pPr marL="786463" lvl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Courier New"/>
              <a:buChar char="o"/>
              <a:defRPr/>
            </a:pPr>
            <a:r>
              <a:rPr lang="en-GB" sz="1400" dirty="0">
                <a:solidFill>
                  <a:srgbClr val="595959"/>
                </a:solidFill>
                <a:ea typeface="ＭＳ Ｐゴシック" charset="0"/>
              </a:rPr>
              <a:t>“I want to work in this way full time now”</a:t>
            </a:r>
          </a:p>
        </p:txBody>
      </p:sp>
    </p:spTree>
    <p:extLst>
      <p:ext uri="{BB962C8B-B14F-4D97-AF65-F5344CB8AC3E}">
        <p14:creationId xmlns:p14="http://schemas.microsoft.com/office/powerpoint/2010/main" val="289903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i="1" dirty="0"/>
              <a:t>Mental Health; A Rising Concern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81568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Mental ill health is now the highest cause of claiming equivalent of DLA</a:t>
            </a:r>
          </a:p>
          <a:p>
            <a:pPr marL="0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err="1" smtClean="0"/>
              <a:t>RCPsych</a:t>
            </a:r>
            <a:r>
              <a:rPr lang="en-US" altLang="en-US" dirty="0" smtClean="0"/>
              <a:t> &amp; RSPH state that </a:t>
            </a:r>
            <a:r>
              <a:rPr lang="en-US" altLang="en-US" i="1" dirty="0" smtClean="0"/>
              <a:t>“The consequence of mental ill health has huge financial implications for the economy and this is set to double over the next twenty years”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Yet, at the same time a £30bn funding shortfall is expected across the NHS over the next decade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195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dirty="0" smtClean="0"/>
              <a:t>April 2016 National Conference</a:t>
            </a:r>
            <a:r>
              <a:rPr lang="en-GB" altLang="en-US" b="1" dirty="0">
                <a:solidFill>
                  <a:schemeClr val="accent1"/>
                </a:solidFill>
              </a:rPr>
              <a:t/>
            </a:r>
            <a:br>
              <a:rPr lang="en-GB" altLang="en-US" b="1" dirty="0">
                <a:solidFill>
                  <a:schemeClr val="accent1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44824"/>
            <a:ext cx="7556313" cy="3946376"/>
          </a:xfrm>
        </p:spPr>
        <p:txBody>
          <a:bodyPr/>
          <a:lstStyle/>
          <a:p>
            <a:pPr marL="261000" inden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GB" sz="1400" dirty="0" smtClean="0">
              <a:solidFill>
                <a:srgbClr val="595959"/>
              </a:solidFill>
              <a:ea typeface="ＭＳ Ｐゴシック" charset="0"/>
            </a:endParaRPr>
          </a:p>
          <a:p>
            <a:pPr marL="261000" inden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GB" sz="1400" dirty="0">
              <a:solidFill>
                <a:srgbClr val="595959"/>
              </a:solidFill>
              <a:ea typeface="ＭＳ Ｐゴシック" charset="0"/>
            </a:endParaRPr>
          </a:p>
          <a:p>
            <a:pPr marL="261000" inden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GB" sz="1400" dirty="0" smtClean="0">
              <a:solidFill>
                <a:srgbClr val="595959"/>
              </a:solidFill>
              <a:ea typeface="ＭＳ Ｐゴシック" charset="0"/>
            </a:endParaRPr>
          </a:p>
          <a:p>
            <a:pPr marL="261000" inden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GB" sz="1400" dirty="0">
              <a:solidFill>
                <a:srgbClr val="595959"/>
              </a:solidFill>
              <a:ea typeface="ＭＳ Ｐゴシック" charset="0"/>
            </a:endParaRPr>
          </a:p>
          <a:p>
            <a:pPr marL="261000" inden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GB" sz="1400" dirty="0">
              <a:solidFill>
                <a:srgbClr val="595959"/>
              </a:solidFill>
              <a:ea typeface="ＭＳ Ｐゴシック" charset="0"/>
            </a:endParaRPr>
          </a:p>
        </p:txBody>
      </p:sp>
      <p:pic>
        <p:nvPicPr>
          <p:cNvPr id="4" name="AxGPcSPR04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3608" y="2102764"/>
            <a:ext cx="6254441" cy="351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Ahead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48880"/>
            <a:ext cx="7556313" cy="3657600"/>
          </a:xfrm>
        </p:spPr>
        <p:txBody>
          <a:bodyPr/>
          <a:lstStyle/>
          <a:p>
            <a:r>
              <a:rPr lang="en-GB" dirty="0" smtClean="0"/>
              <a:t>Developing operational policies </a:t>
            </a:r>
          </a:p>
          <a:p>
            <a:r>
              <a:rPr lang="en-GB" dirty="0"/>
              <a:t>Creating a separate recovery POD team</a:t>
            </a:r>
          </a:p>
          <a:p>
            <a:r>
              <a:rPr lang="en-GB" dirty="0" smtClean="0"/>
              <a:t>Maintain </a:t>
            </a:r>
            <a:r>
              <a:rPr lang="en-GB" dirty="0"/>
              <a:t>own culture &amp; </a:t>
            </a:r>
            <a:r>
              <a:rPr lang="en-GB" dirty="0" smtClean="0"/>
              <a:t>less hierarchical </a:t>
            </a:r>
            <a:r>
              <a:rPr lang="en-GB" dirty="0"/>
              <a:t>way of working</a:t>
            </a:r>
          </a:p>
          <a:p>
            <a:r>
              <a:rPr lang="en-GB" dirty="0"/>
              <a:t>Regular supervision to maintain practice and self work</a:t>
            </a:r>
          </a:p>
          <a:p>
            <a:r>
              <a:rPr lang="en-GB" dirty="0"/>
              <a:t>Maintaining continuity of care across HTT and Recovery Team</a:t>
            </a:r>
          </a:p>
          <a:p>
            <a:endParaRPr lang="en-GB" dirty="0" smtClean="0"/>
          </a:p>
          <a:p>
            <a:pPr marL="685800" lvl="3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34645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052736"/>
            <a:ext cx="3528392" cy="4704523"/>
          </a:xfrm>
        </p:spPr>
      </p:pic>
    </p:spTree>
    <p:extLst>
      <p:ext uri="{BB962C8B-B14F-4D97-AF65-F5344CB8AC3E}">
        <p14:creationId xmlns:p14="http://schemas.microsoft.com/office/powerpoint/2010/main" val="3371938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764704"/>
            <a:ext cx="7556313" cy="1116106"/>
          </a:xfrm>
        </p:spPr>
        <p:txBody>
          <a:bodyPr/>
          <a:lstStyle/>
          <a:p>
            <a:pPr algn="ctr"/>
            <a:r>
              <a:rPr lang="en-GB" altLang="en-US" b="1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2856"/>
            <a:ext cx="7556313" cy="3657600"/>
          </a:xfrm>
        </p:spPr>
        <p:txBody>
          <a:bodyPr/>
          <a:lstStyle/>
          <a:p>
            <a:pPr marL="69850" indent="0" algn="ctr">
              <a:buFont typeface="Wingdings 2" pitchFamily="18" charset="2"/>
              <a:buNone/>
              <a:defRPr/>
            </a:pPr>
            <a:endParaRPr lang="en-GB" i="1" dirty="0" smtClean="0"/>
          </a:p>
          <a:p>
            <a:pPr marL="69850" indent="0" algn="ctr">
              <a:buFont typeface="Wingdings 2" pitchFamily="18" charset="2"/>
              <a:buNone/>
              <a:defRPr/>
            </a:pPr>
            <a:endParaRPr lang="en-GB" i="1" dirty="0"/>
          </a:p>
          <a:p>
            <a:pPr marL="69850" indent="0" algn="ctr">
              <a:buFont typeface="Wingdings 2" pitchFamily="18" charset="2"/>
              <a:buNone/>
              <a:defRPr/>
            </a:pPr>
            <a:r>
              <a:rPr lang="en-GB" i="1" dirty="0" smtClean="0"/>
              <a:t>For regular updates on the POD project, please go to:</a:t>
            </a:r>
          </a:p>
          <a:p>
            <a:pPr marL="69850" indent="0" algn="ctr">
              <a:buNone/>
              <a:defRPr/>
            </a:pPr>
            <a:r>
              <a:rPr lang="en-GB" dirty="0">
                <a:hlinkClick r:id="rId2"/>
              </a:rPr>
              <a:t>www.podbulletin.com</a:t>
            </a:r>
            <a:r>
              <a:rPr lang="en-GB" dirty="0"/>
              <a:t> </a:t>
            </a:r>
          </a:p>
          <a:p>
            <a:pPr marL="69850" indent="0" algn="ctr">
              <a:buFont typeface="Wingdings 2" pitchFamily="18" charset="2"/>
              <a:buNone/>
              <a:defRPr/>
            </a:pPr>
            <a:endParaRPr lang="en-GB" dirty="0"/>
          </a:p>
          <a:p>
            <a:pPr marL="69850" indent="0" algn="ctr">
              <a:buFont typeface="Wingdings 2" pitchFamily="18" charset="2"/>
              <a:buNone/>
              <a:defRPr/>
            </a:pPr>
            <a:endParaRPr lang="en-GB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629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764704"/>
            <a:ext cx="7556313" cy="1116106"/>
          </a:xfrm>
        </p:spPr>
        <p:txBody>
          <a:bodyPr/>
          <a:lstStyle/>
          <a:p>
            <a:pPr algn="ctr"/>
            <a:r>
              <a:rPr lang="en-GB" altLang="en-US" b="1" dirty="0"/>
              <a:t>Family/Network is Key To Better Care &amp;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42782"/>
            <a:ext cx="7556313" cy="3959696"/>
          </a:xfrm>
        </p:spPr>
        <p:txBody>
          <a:bodyPr/>
          <a:lstStyle/>
          <a:p>
            <a:pPr indent="-204788" algn="just"/>
            <a:r>
              <a:rPr lang="en-GB" altLang="en-US" dirty="0"/>
              <a:t>“</a:t>
            </a:r>
            <a:r>
              <a:rPr lang="en-GB" altLang="en-US" i="1" dirty="0"/>
              <a:t>Having friends (&amp; a social network) is associated with more favourable clinical outcomes and a higher quality of life in mental disorders</a:t>
            </a:r>
            <a:r>
              <a:rPr lang="en-GB" altLang="en-US" dirty="0"/>
              <a:t>” (</a:t>
            </a:r>
            <a:r>
              <a:rPr lang="en-GB" altLang="en-US" dirty="0" err="1"/>
              <a:t>Giacco</a:t>
            </a:r>
            <a:r>
              <a:rPr lang="en-GB" altLang="en-US" dirty="0"/>
              <a:t> et al., 2012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pPr indent="-204788" algn="just"/>
            <a:r>
              <a:rPr lang="en-GB" altLang="en-US" i="1" dirty="0"/>
              <a:t>“A systematic review of Randomised Controlled Trial (RCT) evidence suggests that family therapy could reduce the probability of hospitalisation by around  20%, and the probability of relapse by around 45%” </a:t>
            </a:r>
            <a:r>
              <a:rPr lang="en-GB" altLang="en-US" dirty="0"/>
              <a:t>(</a:t>
            </a:r>
            <a:r>
              <a:rPr lang="en-GB" altLang="en-US" smtClean="0"/>
              <a:t>Pharoah </a:t>
            </a:r>
            <a:r>
              <a:rPr lang="en-GB" altLang="en-US" dirty="0"/>
              <a:t>2010</a:t>
            </a:r>
            <a:r>
              <a:rPr lang="en-GB" altLang="en-US" dirty="0" smtClean="0"/>
              <a:t>)</a:t>
            </a:r>
            <a:endParaRPr lang="en-GB" altLang="en-US" i="1" dirty="0"/>
          </a:p>
          <a:p>
            <a:pPr indent="-204788" algn="just"/>
            <a:r>
              <a:rPr lang="en-GB" altLang="en-US" i="1" dirty="0"/>
              <a:t>“The estimated mean economic savings to the NHS</a:t>
            </a:r>
            <a:br>
              <a:rPr lang="en-GB" altLang="en-US" i="1" dirty="0"/>
            </a:br>
            <a:r>
              <a:rPr lang="en-GB" altLang="en-US" i="1" dirty="0"/>
              <a:t>from family therapy are quite large: £4,202 per individual with schizophrenia over a three-year period”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042988" y="692696"/>
            <a:ext cx="7024687" cy="857250"/>
          </a:xfrm>
        </p:spPr>
        <p:txBody>
          <a:bodyPr/>
          <a:lstStyle/>
          <a:p>
            <a:pPr algn="ctr"/>
            <a:r>
              <a:rPr lang="en-GB" altLang="en-US" b="1" dirty="0"/>
              <a:t>Family/Network is Key</a:t>
            </a:r>
            <a:endParaRPr lang="en-GB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08672" y="1844824"/>
            <a:ext cx="7024687" cy="4321175"/>
          </a:xfrm>
        </p:spPr>
        <p:txBody>
          <a:bodyPr rtlCol="0">
            <a:noAutofit/>
          </a:bodyPr>
          <a:lstStyle/>
          <a:p>
            <a:pPr indent="-205740" algn="just" eaLnBrk="1" fontAlgn="auto" hangingPunct="1">
              <a:spcAft>
                <a:spcPts val="0"/>
              </a:spcAft>
              <a:defRPr/>
            </a:pPr>
            <a:r>
              <a:rPr lang="en-GB" sz="1800" dirty="0"/>
              <a:t>WHO International Pilot Study of Schizophrenia (IPSS), 1967; </a:t>
            </a:r>
            <a:r>
              <a:rPr lang="en-GB" sz="1800" i="1" dirty="0"/>
              <a:t>patients in countries outside Europe and the United States have a </a:t>
            </a:r>
            <a:r>
              <a:rPr lang="en-GB" sz="1800" b="1" i="1" dirty="0"/>
              <a:t>lower relapse rate than those seen in developed countries </a:t>
            </a:r>
            <a:endParaRPr lang="en-GB" sz="1800" dirty="0"/>
          </a:p>
          <a:p>
            <a:pPr indent="-205740" algn="just" eaLnBrk="1" fontAlgn="auto" hangingPunct="1">
              <a:spcAft>
                <a:spcPts val="0"/>
              </a:spcAft>
              <a:defRPr/>
            </a:pPr>
            <a:r>
              <a:rPr lang="en-GB" sz="1800" dirty="0"/>
              <a:t>Ten Country Study (</a:t>
            </a:r>
            <a:r>
              <a:rPr lang="en-GB" sz="1800" dirty="0" err="1"/>
              <a:t>Jablensky</a:t>
            </a:r>
            <a:r>
              <a:rPr lang="en-GB" sz="1800" dirty="0"/>
              <a:t> et al., 1992).  [Data on outcome after 2 years were obtained for 78% (n=1078) of the original sample]</a:t>
            </a:r>
            <a:r>
              <a:rPr lang="en-GB" sz="1800" i="1" dirty="0"/>
              <a:t> The long term outcome for patients diagnosed with broad schizophrenia was </a:t>
            </a:r>
            <a:r>
              <a:rPr lang="en-GB" sz="1800" b="1" i="1" dirty="0"/>
              <a:t>more favourable in developing countries than in developed </a:t>
            </a:r>
            <a:r>
              <a:rPr lang="en-GB" sz="1800" b="1" i="1" dirty="0" smtClean="0"/>
              <a:t>countries</a:t>
            </a:r>
            <a:endParaRPr lang="en-GB" sz="1800" dirty="0"/>
          </a:p>
          <a:p>
            <a:pPr indent="-205740" algn="just" eaLnBrk="1" fontAlgn="auto" hangingPunct="1">
              <a:spcAft>
                <a:spcPts val="0"/>
              </a:spcAft>
              <a:defRPr/>
            </a:pPr>
            <a:r>
              <a:rPr lang="en-GB" sz="1800" dirty="0"/>
              <a:t>WHO International Study of Schizophrenia (</a:t>
            </a:r>
            <a:r>
              <a:rPr lang="en-GB" sz="1800" dirty="0" err="1"/>
              <a:t>ISoS</a:t>
            </a:r>
            <a:r>
              <a:rPr lang="en-GB" sz="1800" dirty="0"/>
              <a:t>), 2000 [based on numerous cohorts including the original IPSS and Ten Country Study cohorts] </a:t>
            </a:r>
            <a:r>
              <a:rPr lang="en-GB" sz="1800" b="1" i="1" dirty="0"/>
              <a:t>replicated the developed versus developing differential through long term follow up </a:t>
            </a:r>
            <a:r>
              <a:rPr lang="en-GB" sz="1800" i="1" dirty="0"/>
              <a:t>(&gt;13 years follow-up) </a:t>
            </a:r>
            <a:endParaRPr lang="en-GB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40092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Work/Therapy &amp; NICE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92896"/>
            <a:ext cx="7556313" cy="3657600"/>
          </a:xfrm>
        </p:spPr>
        <p:txBody>
          <a:bodyPr/>
          <a:lstStyle/>
          <a:p>
            <a:r>
              <a:rPr lang="en-GB" dirty="0" smtClean="0"/>
              <a:t>Recommended across the board in a range of guidelines;</a:t>
            </a:r>
          </a:p>
          <a:p>
            <a:pPr lvl="4"/>
            <a:r>
              <a:rPr lang="en-GB" dirty="0" smtClean="0"/>
              <a:t>Depression</a:t>
            </a:r>
          </a:p>
          <a:p>
            <a:pPr lvl="4"/>
            <a:r>
              <a:rPr lang="en-GB" dirty="0" smtClean="0"/>
              <a:t>Bipolar</a:t>
            </a:r>
          </a:p>
          <a:p>
            <a:pPr lvl="4"/>
            <a:r>
              <a:rPr lang="en-GB" dirty="0" smtClean="0"/>
              <a:t>Schizophrenia (strongly recommended)</a:t>
            </a:r>
          </a:p>
          <a:p>
            <a:pPr marL="914400" lvl="4" indent="0">
              <a:buNone/>
            </a:pPr>
            <a:endParaRPr lang="en-GB" dirty="0" smtClean="0"/>
          </a:p>
          <a:p>
            <a:r>
              <a:rPr lang="en-GB" dirty="0" smtClean="0"/>
              <a:t>But how many receive it? (?&lt;10%)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47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8105974" cy="1116106"/>
          </a:xfrm>
        </p:spPr>
        <p:txBody>
          <a:bodyPr/>
          <a:lstStyle/>
          <a:p>
            <a:pPr algn="ctr"/>
            <a:r>
              <a:rPr lang="en-GB" altLang="en-US" sz="3200" b="1" i="1" dirty="0"/>
              <a:t>But This Is Lacking In Our </a:t>
            </a:r>
            <a:r>
              <a:rPr lang="en-GB" altLang="en-US" sz="3200" b="1" i="1" dirty="0" smtClean="0"/>
              <a:t> Services</a:t>
            </a:r>
            <a:r>
              <a:rPr lang="en-GB" altLang="en-US" sz="3200" b="1" i="1" dirty="0"/>
              <a:t>… </a:t>
            </a:r>
            <a:r>
              <a:rPr lang="en-GB" altLang="en-US" b="1" i="1" dirty="0"/>
              <a:t/>
            </a:r>
            <a:br>
              <a:rPr lang="en-GB" altLang="en-US" b="1" i="1" dirty="0"/>
            </a:br>
            <a:r>
              <a:rPr lang="uk-UA" altLang="en-US" sz="3200" dirty="0"/>
              <a:t>2014 </a:t>
            </a:r>
            <a:r>
              <a:rPr lang="en-US" altLang="en-US" sz="3200" dirty="0"/>
              <a:t>National CQC MH SU Survey*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*16,400 SU respondents from 51 MH Trusts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84561"/>
              </p:ext>
            </p:extLst>
          </p:nvPr>
        </p:nvGraphicFramePr>
        <p:xfrm>
          <a:off x="611559" y="2564904"/>
          <a:ext cx="7344817" cy="267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3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Poor network</a:t>
                      </a:r>
                      <a:r>
                        <a:rPr lang="en-GB" baseline="0" dirty="0" smtClean="0"/>
                        <a:t> involvement …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“A family member or someone close to me was involved as much as I would like”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55%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55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… leads to poor collaboration/agreement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GB" dirty="0" smtClean="0"/>
                        <a:t>“Mental health services understand what is important in my life”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42%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GB" dirty="0" smtClean="0"/>
                        <a:t>“Mental health services help me with what is important”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41%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87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692696"/>
            <a:ext cx="7556313" cy="1116106"/>
          </a:xfrm>
        </p:spPr>
        <p:txBody>
          <a:bodyPr/>
          <a:lstStyle/>
          <a:p>
            <a:pPr algn="ctr"/>
            <a:r>
              <a:rPr lang="en-GB" altLang="en-US" sz="2800" b="1" dirty="0"/>
              <a:t>Open Dialogue… </a:t>
            </a:r>
            <a:br>
              <a:rPr lang="en-GB" altLang="en-US" sz="2800" b="1" dirty="0"/>
            </a:br>
            <a:r>
              <a:rPr lang="en-GB" altLang="en-US" sz="2800" i="1" dirty="0"/>
              <a:t>A Relational &amp; Network Based Approach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815680"/>
          </a:xfrm>
        </p:spPr>
        <p:txBody>
          <a:bodyPr/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sz="1600" dirty="0"/>
              <a:t>All MDT staff receive rigorous training in family therapy and related social network engagement </a:t>
            </a:r>
            <a:r>
              <a:rPr lang="en-US" sz="1600" dirty="0" smtClean="0"/>
              <a:t>skills</a:t>
            </a:r>
            <a:endParaRPr lang="en-US" sz="16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1600" dirty="0"/>
              <a:t>This is therefore knitted into the very fabric of care – not an additional intervention offered on the </a:t>
            </a:r>
            <a:r>
              <a:rPr lang="en-US" sz="1600" dirty="0" smtClean="0"/>
              <a:t>side</a:t>
            </a:r>
            <a:r>
              <a:rPr lang="en-US" sz="1600" dirty="0"/>
              <a:t> </a:t>
            </a:r>
            <a:endParaRPr lang="en-GB" sz="16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1600" dirty="0"/>
              <a:t>Every crisis is an opportunity to rebuild fragmented social networks (friends &amp; family, even neighbours), </a:t>
            </a:r>
            <a:r>
              <a:rPr lang="en-GB" sz="1600" dirty="0"/>
              <a:t>by instilling a sense of group </a:t>
            </a:r>
            <a:r>
              <a:rPr lang="en-GB" sz="1600" dirty="0" smtClean="0"/>
              <a:t>agency</a:t>
            </a:r>
            <a:endParaRPr lang="en-GB" sz="16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GB" sz="1600" dirty="0"/>
              <a:t>The patient’s family, friends and social network are seen as "competent or potentially competent partners in the recovery process [from day one]" (</a:t>
            </a:r>
            <a:r>
              <a:rPr lang="en-GB" sz="1600" dirty="0" err="1"/>
              <a:t>Seikkula</a:t>
            </a:r>
            <a:r>
              <a:rPr lang="en-GB" sz="1600" dirty="0"/>
              <a:t> &amp; </a:t>
            </a:r>
            <a:r>
              <a:rPr lang="en-GB" sz="1600" dirty="0" err="1"/>
              <a:t>Arnkil</a:t>
            </a:r>
            <a:r>
              <a:rPr lang="en-GB" sz="1600" dirty="0"/>
              <a:t> 2006</a:t>
            </a:r>
            <a:r>
              <a:rPr lang="en-GB" sz="1600" dirty="0" smtClean="0"/>
              <a:t>)</a:t>
            </a:r>
            <a:endParaRPr lang="en-GB" sz="16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GB" sz="1600" dirty="0"/>
              <a:t>There is an emphasis on building deep &amp; authentic therapeutic relationships from the start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66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755322"/>
          </a:xfrm>
        </p:spPr>
        <p:txBody>
          <a:bodyPr/>
          <a:lstStyle/>
          <a:p>
            <a:pPr algn="ctr"/>
            <a:r>
              <a:rPr lang="en-GB" altLang="en-US" b="1" dirty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815680"/>
          </a:xfrm>
        </p:spPr>
        <p:txBody>
          <a:bodyPr/>
          <a:lstStyle/>
          <a:p>
            <a:pPr marL="68263" indent="0">
              <a:buNone/>
            </a:pPr>
            <a:r>
              <a:rPr lang="en-GB" altLang="en-US" sz="1600" dirty="0"/>
              <a:t>2 Year follow up (Open Dialogue Vs Treatment As Usual):</a:t>
            </a:r>
          </a:p>
          <a:p>
            <a:pPr marL="68263" indent="0">
              <a:buNone/>
            </a:pPr>
            <a:endParaRPr lang="en-GB" altLang="en-US" sz="1200" dirty="0"/>
          </a:p>
          <a:p>
            <a:pPr marL="68263" indent="0">
              <a:buNone/>
            </a:pPr>
            <a:r>
              <a:rPr lang="en-GB" altLang="en-US" dirty="0"/>
              <a:t>	</a:t>
            </a:r>
          </a:p>
          <a:p>
            <a:pPr marL="68263" indent="0">
              <a:buNone/>
            </a:pPr>
            <a:endParaRPr lang="en-GB" altLang="en-US" dirty="0"/>
          </a:p>
          <a:p>
            <a:pPr marL="68263" indent="0">
              <a:buNone/>
            </a:pPr>
            <a:endParaRPr lang="en-GB" altLang="en-US" dirty="0"/>
          </a:p>
          <a:p>
            <a:pPr marL="68263" indent="0">
              <a:buNone/>
            </a:pPr>
            <a:endParaRPr lang="en-GB" altLang="en-US" dirty="0"/>
          </a:p>
          <a:p>
            <a:pPr marL="68263" indent="0">
              <a:buNone/>
            </a:pPr>
            <a:r>
              <a:rPr lang="en-GB" altLang="en-US" dirty="0" smtClean="0"/>
              <a:t>In a subsequent 5 year follow up, 86% had returned to work or full time study</a:t>
            </a:r>
            <a:endParaRPr lang="en-GB" altLang="en-US" dirty="0"/>
          </a:p>
          <a:p>
            <a:pPr marL="68263" indent="0" algn="ctr">
              <a:buNone/>
            </a:pPr>
            <a:endParaRPr lang="en-US" altLang="en-US" sz="7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606837"/>
              </p:ext>
            </p:extLst>
          </p:nvPr>
        </p:nvGraphicFramePr>
        <p:xfrm>
          <a:off x="611559" y="2492895"/>
          <a:ext cx="7008441" cy="239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147"/>
                <a:gridCol w="2336147"/>
                <a:gridCol w="2336147"/>
              </a:tblGrid>
              <a:tr h="3744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OpD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TAU</a:t>
                      </a:r>
                      <a:endParaRPr lang="en-GB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Mild/no symptoms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50%</a:t>
                      </a:r>
                      <a:endParaRPr lang="en-GB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NO Relapse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74% returned to work or study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 </a:t>
                      </a:r>
                      <a:r>
                        <a:rPr lang="en-GB" b="1" baseline="0" dirty="0" smtClean="0"/>
                        <a:t>(7% in the UK)</a:t>
                      </a:r>
                      <a:endParaRPr lang="en-GB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DLA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57%</a:t>
                      </a:r>
                      <a:endParaRPr lang="en-GB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Neuroleptic usage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Hospitalisation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 19 days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++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793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899338"/>
          </a:xfrm>
        </p:spPr>
        <p:txBody>
          <a:bodyPr/>
          <a:lstStyle/>
          <a:p>
            <a:pPr algn="ctr"/>
            <a:r>
              <a:rPr lang="en-GB" altLang="en-US" b="1" dirty="0"/>
              <a:t>Global Take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16832"/>
            <a:ext cx="7556313" cy="4176464"/>
          </a:xfrm>
        </p:spPr>
        <p:txBody>
          <a:bodyPr/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dirty="0"/>
              <a:t>First Wave:</a:t>
            </a:r>
          </a:p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en-US" dirty="0"/>
              <a:t>Finland, Norway, </a:t>
            </a:r>
            <a:r>
              <a:rPr lang="en-US" dirty="0" smtClean="0"/>
              <a:t>Lithuania and Sweden</a:t>
            </a:r>
            <a:r>
              <a:rPr lang="en-US" dirty="0"/>
              <a:t> </a:t>
            </a:r>
            <a:endParaRPr lang="en-US" dirty="0" smtClean="0"/>
          </a:p>
          <a:p>
            <a:pPr marL="68580" indent="0" fontAlgn="auto">
              <a:spcAft>
                <a:spcPts val="0"/>
              </a:spcAft>
              <a:buNone/>
              <a:defRPr/>
            </a:pPr>
            <a:endParaRPr lang="en-GB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/>
              <a:t>Recent Years:</a:t>
            </a:r>
          </a:p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en-US" dirty="0"/>
              <a:t>Germany, Poland, New </a:t>
            </a:r>
            <a:r>
              <a:rPr lang="en-US" dirty="0" smtClean="0"/>
              <a:t>York ($150m invested in </a:t>
            </a:r>
            <a:r>
              <a:rPr lang="en-US" dirty="0" err="1" smtClean="0"/>
              <a:t>Manhatten</a:t>
            </a:r>
            <a:r>
              <a:rPr lang="en-US" dirty="0" smtClean="0"/>
              <a:t> by 2016), </a:t>
            </a:r>
            <a:r>
              <a:rPr lang="en-US" dirty="0"/>
              <a:t>Massachusetts, </a:t>
            </a:r>
            <a:r>
              <a:rPr lang="en-US" dirty="0" smtClean="0"/>
              <a:t>Vermont, Georgia (U.S.)</a:t>
            </a:r>
          </a:p>
          <a:p>
            <a:pPr marL="68580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en-US" dirty="0"/>
              <a:t>…training evolving and improving, becoming more accessible and focused.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1642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 NELFT 2015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NELFT 2015</Template>
  <TotalTime>280</TotalTime>
  <Words>1193</Words>
  <Application>Microsoft Office PowerPoint</Application>
  <PresentationFormat>On-screen Show (4:3)</PresentationFormat>
  <Paragraphs>180</Paragraphs>
  <Slides>23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Presentation template NELFT 2015</vt:lpstr>
      <vt:lpstr>OPEN DIALOGUE in the UK</vt:lpstr>
      <vt:lpstr>Mental Health; A Rising Concern</vt:lpstr>
      <vt:lpstr>Family/Network is Key To Better Care &amp; Outcomes</vt:lpstr>
      <vt:lpstr>Family/Network is Key</vt:lpstr>
      <vt:lpstr>Family Work/Therapy &amp; NICE</vt:lpstr>
      <vt:lpstr>But This Is Lacking In Our  Services…  2014 National CQC MH SU Survey*</vt:lpstr>
      <vt:lpstr>Open Dialogue…  A Relational &amp; Network Based Approach</vt:lpstr>
      <vt:lpstr>Outcomes</vt:lpstr>
      <vt:lpstr>Global Take Up</vt:lpstr>
      <vt:lpstr>Open Dialogue…  A Different Approach</vt:lpstr>
      <vt:lpstr>Open Dialogue…  A Different Approach</vt:lpstr>
      <vt:lpstr>Open Dialogue…  A Different Approach</vt:lpstr>
      <vt:lpstr>Open Dialogue…  A Different Approach</vt:lpstr>
      <vt:lpstr>Open Dialogue…  A Different Approach</vt:lpstr>
      <vt:lpstr>Open Dialogue…  Making a Mindful Connection</vt:lpstr>
      <vt:lpstr>Peer-supported Open Dialogue (POD)</vt:lpstr>
      <vt:lpstr>UK Multi-centre POD RCT</vt:lpstr>
      <vt:lpstr>UK Multi-centre POD RCT</vt:lpstr>
      <vt:lpstr>Initial Feedback/Response </vt:lpstr>
      <vt:lpstr>April 2016 National Conference </vt:lpstr>
      <vt:lpstr>Challenges Ahead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Muntus</dc:creator>
  <cp:lastModifiedBy>Razzaque Russell</cp:lastModifiedBy>
  <cp:revision>47</cp:revision>
  <cp:lastPrinted>2013-09-24T08:55:02Z</cp:lastPrinted>
  <dcterms:created xsi:type="dcterms:W3CDTF">2015-10-28T14:02:57Z</dcterms:created>
  <dcterms:modified xsi:type="dcterms:W3CDTF">2019-09-10T12:42:54Z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fb1906a3-ad1d-4d55-b364-8f5ab6949427</vt:lpwstr>
  </property>
</Properties>
</file>