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56" r:id="rId1"/>
  </p:sldMasterIdLst>
  <p:notesMasterIdLst>
    <p:notesMasterId r:id="rId34"/>
  </p:notesMasterIdLst>
  <p:handoutMasterIdLst>
    <p:handoutMasterId r:id="rId35"/>
  </p:handoutMasterIdLst>
  <p:sldIdLst>
    <p:sldId id="258" r:id="rId2"/>
    <p:sldId id="426" r:id="rId3"/>
    <p:sldId id="694" r:id="rId4"/>
    <p:sldId id="854" r:id="rId5"/>
    <p:sldId id="855" r:id="rId6"/>
    <p:sldId id="839" r:id="rId7"/>
    <p:sldId id="633" r:id="rId8"/>
    <p:sldId id="813" r:id="rId9"/>
    <p:sldId id="835" r:id="rId10"/>
    <p:sldId id="845" r:id="rId11"/>
    <p:sldId id="830" r:id="rId12"/>
    <p:sldId id="843" r:id="rId13"/>
    <p:sldId id="844" r:id="rId14"/>
    <p:sldId id="848" r:id="rId15"/>
    <p:sldId id="846" r:id="rId16"/>
    <p:sldId id="847" r:id="rId17"/>
    <p:sldId id="831" r:id="rId18"/>
    <p:sldId id="833" r:id="rId19"/>
    <p:sldId id="834" r:id="rId20"/>
    <p:sldId id="836" r:id="rId21"/>
    <p:sldId id="838" r:id="rId22"/>
    <p:sldId id="837" r:id="rId23"/>
    <p:sldId id="840" r:id="rId24"/>
    <p:sldId id="841" r:id="rId25"/>
    <p:sldId id="842" r:id="rId26"/>
    <p:sldId id="696" r:id="rId27"/>
    <p:sldId id="757" r:id="rId28"/>
    <p:sldId id="750" r:id="rId29"/>
    <p:sldId id="759" r:id="rId30"/>
    <p:sldId id="856" r:id="rId31"/>
    <p:sldId id="857" r:id="rId32"/>
    <p:sldId id="858" r:id="rId3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ellim" initials="" lastIdx="2" clrIdx="0"/>
  <p:cmAuthor id="1" name="SmelsonD"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76" autoAdjust="0"/>
  </p:normalViewPr>
  <p:slideViewPr>
    <p:cSldViewPr snapToGrid="0" snapToObjects="1">
      <p:cViewPr varScale="1">
        <p:scale>
          <a:sx n="61" d="100"/>
          <a:sy n="61" d="100"/>
        </p:scale>
        <p:origin x="1430" y="4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39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sto MT" pitchFamily="18" charset="0"/>
              </a:defRPr>
            </a:lvl1pPr>
          </a:lstStyle>
          <a:p>
            <a:pPr>
              <a:defRPr/>
            </a:pPr>
            <a:endParaRPr lang="en-US"/>
          </a:p>
        </p:txBody>
      </p:sp>
      <p:sp>
        <p:nvSpPr>
          <p:cNvPr id="131075"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sto MT" pitchFamily="18" charset="0"/>
              </a:defRPr>
            </a:lvl1pPr>
          </a:lstStyle>
          <a:p>
            <a:pPr>
              <a:defRPr/>
            </a:pPr>
            <a:fld id="{9FA3534C-FEE1-441B-A6AA-A2D2E283CA52}" type="datetimeFigureOut">
              <a:rPr lang="en-US"/>
              <a:pPr>
                <a:defRPr/>
              </a:pPr>
              <a:t>2/28/2018</a:t>
            </a:fld>
            <a:endParaRPr lang="en-US"/>
          </a:p>
        </p:txBody>
      </p:sp>
      <p:sp>
        <p:nvSpPr>
          <p:cNvPr id="131076"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sto MT" pitchFamily="18" charset="0"/>
              </a:defRPr>
            </a:lvl1pPr>
          </a:lstStyle>
          <a:p>
            <a:pPr>
              <a:defRPr/>
            </a:pPr>
            <a:endParaRPr lang="en-US"/>
          </a:p>
        </p:txBody>
      </p:sp>
      <p:sp>
        <p:nvSpPr>
          <p:cNvPr id="131077"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sto MT" pitchFamily="18" charset="0"/>
              </a:defRPr>
            </a:lvl1pPr>
          </a:lstStyle>
          <a:p>
            <a:pPr>
              <a:defRPr/>
            </a:pPr>
            <a:fld id="{89B27344-69DA-44EB-A863-BBB8535CD2ED}" type="slidenum">
              <a:rPr lang="en-US"/>
              <a:pPr>
                <a:defRPr/>
              </a:pPr>
              <a:t>‹#›</a:t>
            </a:fld>
            <a:endParaRPr lang="en-US"/>
          </a:p>
        </p:txBody>
      </p:sp>
    </p:spTree>
    <p:extLst>
      <p:ext uri="{BB962C8B-B14F-4D97-AF65-F5344CB8AC3E}">
        <p14:creationId xmlns:p14="http://schemas.microsoft.com/office/powerpoint/2010/main" val="24558328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64389038-46C7-4B38-B282-213A25F8F4E3}" type="datetimeFigureOut">
              <a:rPr lang="en-US"/>
              <a:pPr>
                <a:defRPr/>
              </a:pPr>
              <a:t>2/28/2018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254A7446-51EB-476F-8934-229B49654468}" type="slidenum">
              <a:rPr lang="en-US"/>
              <a:pPr>
                <a:defRPr/>
              </a:pPr>
              <a:t>‹#›</a:t>
            </a:fld>
            <a:endParaRPr lang="en-US"/>
          </a:p>
        </p:txBody>
      </p:sp>
    </p:spTree>
    <p:extLst>
      <p:ext uri="{BB962C8B-B14F-4D97-AF65-F5344CB8AC3E}">
        <p14:creationId xmlns:p14="http://schemas.microsoft.com/office/powerpoint/2010/main" val="1984198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254A7446-51EB-476F-8934-229B49654468}" type="slidenum">
              <a:rPr lang="en-US" smtClean="0"/>
              <a:pPr>
                <a:defRPr/>
              </a:pPr>
              <a:t>7</a:t>
            </a:fld>
            <a:endParaRPr lang="en-US"/>
          </a:p>
        </p:txBody>
      </p:sp>
    </p:spTree>
    <p:extLst>
      <p:ext uri="{BB962C8B-B14F-4D97-AF65-F5344CB8AC3E}">
        <p14:creationId xmlns:p14="http://schemas.microsoft.com/office/powerpoint/2010/main" val="31665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fld id="{CDD1DD58-14C1-4BF7-B899-53FA13821EE1}" type="datetime1">
              <a:rPr lang="en-US" smtClean="0">
                <a:solidFill>
                  <a:srgbClr val="DBF5F9">
                    <a:shade val="90000"/>
                  </a:srgbClr>
                </a:solidFill>
              </a:rPr>
              <a:pPr>
                <a:defRPr/>
              </a:pPr>
              <a:t>2/28/2018</a:t>
            </a:fld>
            <a:endParaRPr lang="en-US" dirty="0">
              <a:solidFill>
                <a:srgbClr val="DBF5F9">
                  <a:shade val="90000"/>
                </a:srgbClr>
              </a:solidFill>
            </a:endParaRPr>
          </a:p>
        </p:txBody>
      </p:sp>
      <p:sp>
        <p:nvSpPr>
          <p:cNvPr id="19" name="Footer Placeholder 18"/>
          <p:cNvSpPr>
            <a:spLocks noGrp="1"/>
          </p:cNvSpPr>
          <p:nvPr>
            <p:ph type="ftr" sz="quarter" idx="11"/>
          </p:nvPr>
        </p:nvSpPr>
        <p:spPr/>
        <p:txBody>
          <a:bodyPr/>
          <a:lstStyle/>
          <a:p>
            <a:pPr>
              <a:defRPr/>
            </a:pPr>
            <a:endParaRPr lang="en-US">
              <a:solidFill>
                <a:srgbClr val="DBF5F9">
                  <a:shade val="90000"/>
                </a:srgbClr>
              </a:solidFill>
            </a:endParaRPr>
          </a:p>
        </p:txBody>
      </p:sp>
      <p:sp>
        <p:nvSpPr>
          <p:cNvPr id="27" name="Slide Number Placeholder 26"/>
          <p:cNvSpPr>
            <a:spLocks noGrp="1"/>
          </p:cNvSpPr>
          <p:nvPr>
            <p:ph type="sldNum" sz="quarter" idx="12"/>
          </p:nvPr>
        </p:nvSpPr>
        <p:spPr/>
        <p:txBody>
          <a:bodyPr/>
          <a:lstStyle/>
          <a:p>
            <a:pPr>
              <a:defRPr/>
            </a:pPr>
            <a:fld id="{CE55C6B0-C4F4-414F-95F6-AABC96EC60B2}" type="slidenum">
              <a:rPr lang="en-US" smtClean="0">
                <a:solidFill>
                  <a:srgbClr val="DBF5F9">
                    <a:shade val="90000"/>
                  </a:srgbClr>
                </a:solidFill>
              </a:rPr>
              <a:pPr>
                <a:defRPr/>
              </a:pPr>
              <a:t>‹#›</a:t>
            </a:fld>
            <a:endParaRPr lang="en-US">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CE3C1224-260C-4C21-AAED-F235CAF59542}" type="datetime1">
              <a:rPr lang="en-US" smtClean="0">
                <a:solidFill>
                  <a:srgbClr val="04617B">
                    <a:shade val="90000"/>
                  </a:srgbClr>
                </a:solidFill>
              </a:rPr>
              <a:pPr>
                <a:defRPr/>
              </a:pPr>
              <a:t>2/28/2018</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pPr>
              <a:defRPr/>
            </a:pPr>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pPr>
              <a:defRPr/>
            </a:pPr>
            <a:fld id="{E27C3283-8349-44E7-B222-7001CA2A053D}" type="slidenum">
              <a:rPr lang="en-US" smtClean="0">
                <a:solidFill>
                  <a:srgbClr val="04617B">
                    <a:shade val="90000"/>
                  </a:srgbClr>
                </a:solidFill>
              </a:rPr>
              <a:pPr>
                <a:defRPr/>
              </a:pPr>
              <a:t>‹#›</a:t>
            </a:fld>
            <a:endParaRPr lang="en-US">
              <a:solidFill>
                <a:srgbClr val="04617B">
                  <a:shade val="90000"/>
                </a:srgb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CCE5ECF4-6E86-4551-8EC5-D97280C81760}" type="datetime1">
              <a:rPr lang="en-US" smtClean="0">
                <a:solidFill>
                  <a:srgbClr val="04617B">
                    <a:shade val="90000"/>
                  </a:srgbClr>
                </a:solidFill>
              </a:rPr>
              <a:pPr>
                <a:defRPr/>
              </a:pPr>
              <a:t>2/28/2018</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pPr>
              <a:defRPr/>
            </a:pPr>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pPr>
              <a:defRPr/>
            </a:pPr>
            <a:fld id="{EBD64307-B71C-4393-ADCB-A07B39A52782}" type="slidenum">
              <a:rPr lang="en-US" smtClean="0">
                <a:solidFill>
                  <a:srgbClr val="04617B">
                    <a:shade val="90000"/>
                  </a:srgbClr>
                </a:solidFill>
              </a:rPr>
              <a:pPr>
                <a:defRPr/>
              </a:pPr>
              <a:t>‹#›</a:t>
            </a:fld>
            <a:endParaRPr lang="en-US">
              <a:solidFill>
                <a:srgbClr val="04617B">
                  <a:shade val="9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B53EEAF7-CA47-4344-8B70-90DA0F0898AC}" type="datetime1">
              <a:rPr lang="en-US" smtClean="0">
                <a:solidFill>
                  <a:srgbClr val="04617B">
                    <a:shade val="90000"/>
                  </a:srgbClr>
                </a:solidFill>
              </a:rPr>
              <a:pPr>
                <a:defRPr/>
              </a:pPr>
              <a:t>2/28/2018</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pPr>
              <a:defRPr/>
            </a:pPr>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a:t>
            </a:fld>
            <a:endParaRPr lang="en-US">
              <a:solidFill>
                <a:srgbClr val="04617B">
                  <a:shade val="9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7CDE40F8-D0B7-4D3C-B830-A430E4BB76F6}" type="datetime1">
              <a:rPr lang="en-US" smtClean="0">
                <a:solidFill>
                  <a:srgbClr val="DBF5F9">
                    <a:shade val="90000"/>
                  </a:srgbClr>
                </a:solidFill>
              </a:rPr>
              <a:pPr>
                <a:defRPr/>
              </a:pPr>
              <a:t>2/28/2018</a:t>
            </a:fld>
            <a:endParaRPr lang="en-US">
              <a:solidFill>
                <a:srgbClr val="DBF5F9">
                  <a:shade val="90000"/>
                </a:srgbClr>
              </a:solidFill>
            </a:endParaRPr>
          </a:p>
        </p:txBody>
      </p:sp>
      <p:sp>
        <p:nvSpPr>
          <p:cNvPr id="5" name="Footer Placeholder 4"/>
          <p:cNvSpPr>
            <a:spLocks noGrp="1"/>
          </p:cNvSpPr>
          <p:nvPr>
            <p:ph type="ftr" sz="quarter" idx="11"/>
          </p:nvPr>
        </p:nvSpPr>
        <p:spPr/>
        <p:txBody>
          <a:bodyPr/>
          <a:lstStyle/>
          <a:p>
            <a:pPr>
              <a:defRPr/>
            </a:pPr>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p>
            <a:pPr>
              <a:defRPr/>
            </a:pPr>
            <a:fld id="{2D231D8E-57AC-459B-AB97-51E05C03FD6D}" type="slidenum">
              <a:rPr lang="en-US" smtClean="0">
                <a:solidFill>
                  <a:srgbClr val="DBF5F9">
                    <a:shade val="90000"/>
                  </a:srgbClr>
                </a:solidFill>
              </a:rPr>
              <a:pPr>
                <a:defRPr/>
              </a:pPr>
              <a:t>‹#›</a:t>
            </a:fld>
            <a:endParaRPr lang="en-US">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AE401FD7-9F58-4F4D-BCCD-0400485C3614}" type="datetime1">
              <a:rPr lang="en-US" smtClean="0">
                <a:solidFill>
                  <a:srgbClr val="04617B">
                    <a:shade val="90000"/>
                  </a:srgbClr>
                </a:solidFill>
              </a:rPr>
              <a:pPr>
                <a:defRPr/>
              </a:pPr>
              <a:t>2/28/2018</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pPr>
              <a:defRPr/>
            </a:pPr>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pPr>
              <a:defRPr/>
            </a:pPr>
            <a:fld id="{90823061-7C42-4BF5-9E8D-D33A34448CD6}" type="slidenum">
              <a:rPr lang="en-US" smtClean="0">
                <a:solidFill>
                  <a:srgbClr val="04617B">
                    <a:shade val="90000"/>
                  </a:srgbClr>
                </a:solidFill>
              </a:rPr>
              <a:pPr>
                <a:defRPr/>
              </a:pPr>
              <a:t>‹#›</a:t>
            </a:fld>
            <a:endParaRPr lang="en-US">
              <a:solidFill>
                <a:srgbClr val="04617B">
                  <a:shade val="90000"/>
                </a:srgb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8" y="1859761"/>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8"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E2D97409-0285-4941-B8D8-B3E4DD56A2E3}" type="datetime1">
              <a:rPr lang="en-US" smtClean="0">
                <a:solidFill>
                  <a:srgbClr val="04617B">
                    <a:shade val="90000"/>
                  </a:srgbClr>
                </a:solidFill>
              </a:rPr>
              <a:pPr>
                <a:defRPr/>
              </a:pPr>
              <a:t>2/28/2018</a:t>
            </a:fld>
            <a:endParaRPr lang="en-US">
              <a:solidFill>
                <a:srgbClr val="04617B">
                  <a:shade val="90000"/>
                </a:srgbClr>
              </a:solidFill>
            </a:endParaRPr>
          </a:p>
        </p:txBody>
      </p:sp>
      <p:sp>
        <p:nvSpPr>
          <p:cNvPr id="8" name="Footer Placeholder 7"/>
          <p:cNvSpPr>
            <a:spLocks noGrp="1"/>
          </p:cNvSpPr>
          <p:nvPr>
            <p:ph type="ftr" sz="quarter" idx="11"/>
          </p:nvPr>
        </p:nvSpPr>
        <p:spPr/>
        <p:txBody>
          <a:bodyPr/>
          <a:lstStyle/>
          <a:p>
            <a:pPr>
              <a:defRPr/>
            </a:pPr>
            <a:endParaRPr lang="en-US">
              <a:solidFill>
                <a:srgbClr val="04617B">
                  <a:shade val="90000"/>
                </a:srgbClr>
              </a:solidFill>
            </a:endParaRPr>
          </a:p>
        </p:txBody>
      </p:sp>
      <p:sp>
        <p:nvSpPr>
          <p:cNvPr id="9" name="Slide Number Placeholder 8"/>
          <p:cNvSpPr>
            <a:spLocks noGrp="1"/>
          </p:cNvSpPr>
          <p:nvPr>
            <p:ph type="sldNum" sz="quarter" idx="12"/>
          </p:nvPr>
        </p:nvSpPr>
        <p:spPr/>
        <p:txBody>
          <a:bodyPr/>
          <a:lstStyle/>
          <a:p>
            <a:pPr>
              <a:defRPr/>
            </a:pPr>
            <a:fld id="{03562CB3-F5EB-4E65-BB26-842B7DDEC9E3}" type="slidenum">
              <a:rPr lang="en-US" smtClean="0">
                <a:solidFill>
                  <a:srgbClr val="04617B">
                    <a:shade val="90000"/>
                  </a:srgbClr>
                </a:solidFill>
              </a:rPr>
              <a:pPr>
                <a:defRPr/>
              </a:pPr>
              <a:t>‹#›</a:t>
            </a:fld>
            <a:endParaRPr lang="en-US">
              <a:solidFill>
                <a:srgbClr val="04617B">
                  <a:shade val="90000"/>
                </a:srgb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1FC70F13-A8E7-4BAD-B32C-C37E9493CDD3}" type="datetime1">
              <a:rPr lang="en-US" smtClean="0">
                <a:solidFill>
                  <a:srgbClr val="04617B">
                    <a:shade val="90000"/>
                  </a:srgbClr>
                </a:solidFill>
              </a:rPr>
              <a:pPr>
                <a:defRPr/>
              </a:pPr>
              <a:t>2/28/2018</a:t>
            </a:fld>
            <a:endParaRPr lang="en-US">
              <a:solidFill>
                <a:srgbClr val="04617B">
                  <a:shade val="90000"/>
                </a:srgbClr>
              </a:solidFill>
            </a:endParaRPr>
          </a:p>
        </p:txBody>
      </p:sp>
      <p:sp>
        <p:nvSpPr>
          <p:cNvPr id="4" name="Footer Placeholder 3"/>
          <p:cNvSpPr>
            <a:spLocks noGrp="1"/>
          </p:cNvSpPr>
          <p:nvPr>
            <p:ph type="ftr" sz="quarter" idx="11"/>
          </p:nvPr>
        </p:nvSpPr>
        <p:spPr/>
        <p:txBody>
          <a:bodyPr/>
          <a:lstStyle/>
          <a:p>
            <a:pPr>
              <a:defRPr/>
            </a:pPr>
            <a:endParaRPr lang="en-US">
              <a:solidFill>
                <a:srgbClr val="04617B">
                  <a:shade val="90000"/>
                </a:srgbClr>
              </a:solidFill>
            </a:endParaRPr>
          </a:p>
        </p:txBody>
      </p:sp>
      <p:sp>
        <p:nvSpPr>
          <p:cNvPr id="5" name="Slide Number Placeholder 4"/>
          <p:cNvSpPr>
            <a:spLocks noGrp="1"/>
          </p:cNvSpPr>
          <p:nvPr>
            <p:ph type="sldNum" sz="quarter" idx="12"/>
          </p:nvPr>
        </p:nvSpPr>
        <p:spPr/>
        <p:txBody>
          <a:bodyPr/>
          <a:lstStyle/>
          <a:p>
            <a:pPr>
              <a:defRPr/>
            </a:pPr>
            <a:fld id="{68CA08D2-A882-438F-9668-B1875FE07841}" type="slidenum">
              <a:rPr lang="en-US" smtClean="0">
                <a:solidFill>
                  <a:srgbClr val="04617B">
                    <a:shade val="90000"/>
                  </a:srgbClr>
                </a:solidFill>
              </a:rPr>
              <a:pPr>
                <a:defRPr/>
              </a:pPr>
              <a:t>‹#›</a:t>
            </a:fld>
            <a:endParaRPr lang="en-US">
              <a:solidFill>
                <a:srgbClr val="04617B">
                  <a:shade val="90000"/>
                </a:srgb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5BF5CBE-ADE5-40B5-B062-3CF33453A8DD}" type="datetime1">
              <a:rPr lang="en-US" smtClean="0">
                <a:solidFill>
                  <a:srgbClr val="04617B">
                    <a:shade val="90000"/>
                  </a:srgbClr>
                </a:solidFill>
              </a:rPr>
              <a:pPr>
                <a:defRPr/>
              </a:pPr>
              <a:t>2/28/2018</a:t>
            </a:fld>
            <a:endParaRPr lang="en-US">
              <a:solidFill>
                <a:srgbClr val="04617B">
                  <a:shade val="90000"/>
                </a:srgbClr>
              </a:solidFill>
            </a:endParaRPr>
          </a:p>
        </p:txBody>
      </p:sp>
      <p:sp>
        <p:nvSpPr>
          <p:cNvPr id="3" name="Footer Placeholder 2"/>
          <p:cNvSpPr>
            <a:spLocks noGrp="1"/>
          </p:cNvSpPr>
          <p:nvPr>
            <p:ph type="ftr" sz="quarter" idx="11"/>
          </p:nvPr>
        </p:nvSpPr>
        <p:spPr/>
        <p:txBody>
          <a:bodyPr/>
          <a:lstStyle/>
          <a:p>
            <a:pPr>
              <a:defRPr/>
            </a:pPr>
            <a:endParaRPr lang="en-US">
              <a:solidFill>
                <a:srgbClr val="04617B">
                  <a:shade val="90000"/>
                </a:srgbClr>
              </a:solidFill>
            </a:endParaRPr>
          </a:p>
        </p:txBody>
      </p:sp>
      <p:sp>
        <p:nvSpPr>
          <p:cNvPr id="4" name="Slide Number Placeholder 3"/>
          <p:cNvSpPr>
            <a:spLocks noGrp="1"/>
          </p:cNvSpPr>
          <p:nvPr>
            <p:ph type="sldNum" sz="quarter" idx="12"/>
          </p:nvPr>
        </p:nvSpPr>
        <p:spPr/>
        <p:txBody>
          <a:bodyPr/>
          <a:lstStyle/>
          <a:p>
            <a:pPr>
              <a:defRPr/>
            </a:pPr>
            <a:fld id="{2CD03139-9508-4109-B733-1EADBCB1F91B}" type="slidenum">
              <a:rPr lang="en-US" smtClean="0">
                <a:solidFill>
                  <a:srgbClr val="04617B">
                    <a:shade val="90000"/>
                  </a:srgbClr>
                </a:solidFill>
              </a:rPr>
              <a:pPr>
                <a:defRPr/>
              </a:pPr>
              <a:t>‹#›</a:t>
            </a:fld>
            <a:endParaRPr lang="en-US">
              <a:solidFill>
                <a:srgbClr val="04617B">
                  <a:shade val="90000"/>
                </a:srgbClr>
              </a:solidFill>
            </a:endParaRPr>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1"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7558A005-AFD1-484D-ACB0-8497C49F381D}" type="datetime1">
              <a:rPr lang="en-US" smtClean="0">
                <a:solidFill>
                  <a:srgbClr val="04617B">
                    <a:shade val="90000"/>
                  </a:srgbClr>
                </a:solidFill>
              </a:rPr>
              <a:pPr>
                <a:defRPr/>
              </a:pPr>
              <a:t>2/28/2018</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pPr>
              <a:defRPr/>
            </a:pPr>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pPr>
              <a:defRPr/>
            </a:pPr>
            <a:fld id="{6E7D2B46-F992-4D6A-B661-ECC03DFB1510}" type="slidenum">
              <a:rPr lang="en-US" smtClean="0">
                <a:solidFill>
                  <a:srgbClr val="04617B">
                    <a:shade val="90000"/>
                  </a:srgbClr>
                </a:solidFill>
              </a:rPr>
              <a:pPr>
                <a:defRPr/>
              </a:pPr>
              <a:t>‹#›</a:t>
            </a:fld>
            <a:endParaRPr lang="en-US">
              <a:solidFill>
                <a:srgbClr val="04617B">
                  <a:shade val="90000"/>
                </a:srgb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9"/>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7F27A0A4-679D-4FCF-9289-086A724CFFAD}" type="datetime1">
              <a:rPr lang="en-US" smtClean="0">
                <a:solidFill>
                  <a:srgbClr val="04617B">
                    <a:shade val="90000"/>
                  </a:srgbClr>
                </a:solidFill>
              </a:rPr>
              <a:pPr>
                <a:defRPr/>
              </a:pPr>
              <a:t>2/28/2018</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pPr>
              <a:defRPr/>
            </a:pPr>
            <a:endParaRPr lang="en-US">
              <a:solidFill>
                <a:srgbClr val="04617B">
                  <a:shade val="90000"/>
                </a:srgbClr>
              </a:solidFill>
            </a:endParaRPr>
          </a:p>
        </p:txBody>
      </p:sp>
      <p:sp>
        <p:nvSpPr>
          <p:cNvPr id="7" name="Slide Number Placeholder 6"/>
          <p:cNvSpPr>
            <a:spLocks noGrp="1"/>
          </p:cNvSpPr>
          <p:nvPr>
            <p:ph type="sldNum" sz="quarter" idx="12"/>
          </p:nvPr>
        </p:nvSpPr>
        <p:spPr>
          <a:xfrm>
            <a:off x="8077200" y="6356356"/>
            <a:ext cx="609600" cy="365125"/>
          </a:xfrm>
        </p:spPr>
        <p:txBody>
          <a:bodyPr/>
          <a:lstStyle/>
          <a:p>
            <a:pPr>
              <a:defRPr/>
            </a:pPr>
            <a:fld id="{E219D47D-D8D5-45C6-9670-A098E19EA2B3}" type="slidenum">
              <a:rPr lang="en-US" smtClean="0">
                <a:solidFill>
                  <a:srgbClr val="04617B">
                    <a:shade val="90000"/>
                  </a:srgbClr>
                </a:solidFill>
              </a:rPr>
              <a:pPr>
                <a:defRPr/>
              </a:pPr>
              <a:t>‹#›</a:t>
            </a:fld>
            <a:endParaRPr lang="en-US">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latin typeface="Constantia"/>
            </a:endParaRPr>
          </a:p>
        </p:txBody>
      </p:sp>
      <p:sp>
        <p:nvSpPr>
          <p:cNvPr id="11" name="Freeform 10"/>
          <p:cNvSpPr>
            <a:spLocks/>
          </p:cNvSpPr>
          <p:nvPr/>
        </p:nvSpPr>
        <p:spPr bwMode="auto">
          <a:xfrm flipV="1">
            <a:off x="4381500" y="6219831"/>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latin typeface="Constantia"/>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latin typeface="Constantia"/>
            </a:endParaRPr>
          </a:p>
        </p:txBody>
      </p:sp>
      <p:sp>
        <p:nvSpPr>
          <p:cNvPr id="8" name="Freeform 7"/>
          <p:cNvSpPr>
            <a:spLocks/>
          </p:cNvSpPr>
          <p:nvPr/>
        </p:nvSpPr>
        <p:spPr bwMode="auto">
          <a:xfrm>
            <a:off x="4381500" y="-7143"/>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latin typeface="Constantia"/>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6"/>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75BF5CBE-ADE5-40B5-B062-3CF33453A8DD}" type="datetime1">
              <a:rPr lang="en-US" smtClean="0">
                <a:solidFill>
                  <a:srgbClr val="04617B">
                    <a:shade val="90000"/>
                  </a:srgbClr>
                </a:solidFill>
              </a:rPr>
              <a:pPr>
                <a:defRPr/>
              </a:pPr>
              <a:t>2/28/2018</a:t>
            </a:fld>
            <a:endParaRPr lang="en-US">
              <a:solidFill>
                <a:srgbClr val="04617B">
                  <a:shade val="90000"/>
                </a:srgbClr>
              </a:solidFill>
            </a:endParaRPr>
          </a:p>
        </p:txBody>
      </p:sp>
      <p:sp>
        <p:nvSpPr>
          <p:cNvPr id="22" name="Footer Placeholder 21"/>
          <p:cNvSpPr>
            <a:spLocks noGrp="1"/>
          </p:cNvSpPr>
          <p:nvPr>
            <p:ph type="ftr" sz="quarter" idx="3"/>
          </p:nvPr>
        </p:nvSpPr>
        <p:spPr>
          <a:xfrm>
            <a:off x="2667000" y="6356356"/>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solidFill>
                <a:srgbClr val="04617B">
                  <a:shade val="90000"/>
                </a:srgbClr>
              </a:solidFill>
            </a:endParaRPr>
          </a:p>
        </p:txBody>
      </p:sp>
      <p:sp>
        <p:nvSpPr>
          <p:cNvPr id="18" name="Slide Number Placeholder 17"/>
          <p:cNvSpPr>
            <a:spLocks noGrp="1"/>
          </p:cNvSpPr>
          <p:nvPr>
            <p:ph type="sldNum" sz="quarter" idx="4"/>
          </p:nvPr>
        </p:nvSpPr>
        <p:spPr>
          <a:xfrm>
            <a:off x="7924800" y="6356356"/>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CD03139-9508-4109-B733-1EADBCB1F91B}" type="slidenum">
              <a:rPr lang="en-US" smtClean="0">
                <a:solidFill>
                  <a:srgbClr val="04617B">
                    <a:shade val="90000"/>
                  </a:srgbClr>
                </a:solidFill>
              </a:rPr>
              <a:pPr>
                <a:defRPr/>
              </a:pPr>
              <a:t>‹#›</a:t>
            </a:fld>
            <a:endParaRPr lang="en-US">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cSld>
  <p:clrMap bg1="lt1" tx1="dk1" bg2="lt2" tx2="dk2" accent1="accent1" accent2="accent2" accent3="accent3" accent4="accent4" accent5="accent5" accent6="accent6" hlink="hlink" folHlink="folHlink"/>
  <p:sldLayoutIdLst>
    <p:sldLayoutId id="2147484457" r:id="rId1"/>
    <p:sldLayoutId id="2147484458" r:id="rId2"/>
    <p:sldLayoutId id="2147484459" r:id="rId3"/>
    <p:sldLayoutId id="2147484460" r:id="rId4"/>
    <p:sldLayoutId id="2147484461" r:id="rId5"/>
    <p:sldLayoutId id="2147484462" r:id="rId6"/>
    <p:sldLayoutId id="2147484463" r:id="rId7"/>
    <p:sldLayoutId id="2147484464" r:id="rId8"/>
    <p:sldLayoutId id="2147484465" r:id="rId9"/>
    <p:sldLayoutId id="2147484466" r:id="rId10"/>
    <p:sldLayoutId id="2147484467"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DZiedonis@ucsd.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DZiedonis@UCSD.ed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9" name="Rectangle 5"/>
          <p:cNvSpPr>
            <a:spLocks noGrp="1" noChangeArrowheads="1"/>
          </p:cNvSpPr>
          <p:nvPr>
            <p:ph type="ctrTitle"/>
          </p:nvPr>
        </p:nvSpPr>
        <p:spPr>
          <a:xfrm>
            <a:off x="412750" y="2582081"/>
            <a:ext cx="8731250" cy="1054100"/>
          </a:xfrm>
        </p:spPr>
        <p:txBody>
          <a:bodyPr rtlCol="0">
            <a:noAutofit/>
          </a:bodyPr>
          <a:lstStyle/>
          <a:p>
            <a:pPr algn="ctr" eaLnBrk="1" fontAlgn="auto" hangingPunct="1">
              <a:spcAft>
                <a:spcPts val="0"/>
              </a:spcAft>
              <a:defRPr/>
            </a:pPr>
            <a:r>
              <a:rPr lang="en-US" sz="4400" u="sng" dirty="0" smtClean="0">
                <a:solidFill>
                  <a:schemeClr val="tx1"/>
                </a:solidFill>
                <a:effectLst>
                  <a:outerShdw blurRad="38100" dist="38100" dir="2700000" algn="tl">
                    <a:srgbClr val="000000">
                      <a:alpha val="43137"/>
                    </a:srgbClr>
                  </a:outerShdw>
                </a:effectLst>
              </a:rPr>
              <a:t>Implementing Open Dialogue &amp; </a:t>
            </a:r>
            <a:br>
              <a:rPr lang="en-US" sz="4400" u="sng" dirty="0" smtClean="0">
                <a:solidFill>
                  <a:schemeClr val="tx1"/>
                </a:solidFill>
                <a:effectLst>
                  <a:outerShdw blurRad="38100" dist="38100" dir="2700000" algn="tl">
                    <a:srgbClr val="000000">
                      <a:alpha val="43137"/>
                    </a:srgbClr>
                  </a:outerShdw>
                </a:effectLst>
              </a:rPr>
            </a:br>
            <a:r>
              <a:rPr lang="en-US" sz="4400" u="sng" dirty="0" smtClean="0">
                <a:solidFill>
                  <a:schemeClr val="tx1"/>
                </a:solidFill>
                <a:effectLst>
                  <a:outerShdw blurRad="38100" dist="38100" dir="2700000" algn="tl">
                    <a:srgbClr val="000000">
                      <a:alpha val="43137"/>
                    </a:srgbClr>
                  </a:outerShdw>
                </a:effectLst>
              </a:rPr>
              <a:t>Dialogic Practice in new settings: </a:t>
            </a:r>
            <a:r>
              <a:rPr lang="en-US" sz="3200" u="sng" dirty="0" smtClean="0">
                <a:solidFill>
                  <a:schemeClr val="tx1"/>
                </a:solidFill>
                <a:effectLst>
                  <a:outerShdw blurRad="38100" dist="38100" dir="2700000" algn="tl">
                    <a:srgbClr val="000000">
                      <a:alpha val="43137"/>
                    </a:srgbClr>
                  </a:outerShdw>
                </a:effectLst>
              </a:rPr>
              <a:t/>
            </a:r>
            <a:br>
              <a:rPr lang="en-US" sz="3200" u="sng" dirty="0" smtClean="0">
                <a:solidFill>
                  <a:schemeClr val="tx1"/>
                </a:solidFill>
                <a:effectLst>
                  <a:outerShdw blurRad="38100" dist="38100" dir="2700000" algn="tl">
                    <a:srgbClr val="000000">
                      <a:alpha val="43137"/>
                    </a:srgbClr>
                  </a:outerShdw>
                </a:effectLst>
              </a:rPr>
            </a:br>
            <a:r>
              <a:rPr lang="en-US" sz="3200" dirty="0" smtClean="0">
                <a:solidFill>
                  <a:schemeClr val="tx1"/>
                </a:solidFill>
                <a:effectLst>
                  <a:outerShdw blurRad="38100" dist="38100" dir="2700000" algn="tl">
                    <a:srgbClr val="000000">
                      <a:alpha val="43137"/>
                    </a:srgbClr>
                  </a:outerShdw>
                </a:effectLst>
              </a:rPr>
              <a:t>Training, Fidelity Tools, and Providing Technical Assistance for Organizational Change</a:t>
            </a:r>
          </a:p>
        </p:txBody>
      </p:sp>
      <p:sp>
        <p:nvSpPr>
          <p:cNvPr id="10" name="Slide Number Placeholder 9"/>
          <p:cNvSpPr>
            <a:spLocks noGrp="1"/>
          </p:cNvSpPr>
          <p:nvPr>
            <p:ph type="sldNum" sz="quarter" idx="12"/>
          </p:nvPr>
        </p:nvSpPr>
        <p:spPr/>
        <p:txBody>
          <a:bodyPr/>
          <a:lstStyle/>
          <a:p>
            <a:pPr>
              <a:defRPr/>
            </a:pPr>
            <a:fld id="{0D985CA3-8A9E-4E89-9833-1DFA5EB8426B}" type="slidenum">
              <a:rPr lang="en-US" smtClean="0"/>
              <a:pPr>
                <a:defRPr/>
              </a:pPr>
              <a:t>1</a:t>
            </a:fld>
            <a:endParaRPr lang="en-US"/>
          </a:p>
        </p:txBody>
      </p:sp>
      <p:sp>
        <p:nvSpPr>
          <p:cNvPr id="20482" name="Rectangle 3"/>
          <p:cNvSpPr>
            <a:spLocks noChangeArrowheads="1"/>
          </p:cNvSpPr>
          <p:nvPr/>
        </p:nvSpPr>
        <p:spPr bwMode="auto">
          <a:xfrm>
            <a:off x="338138" y="4109259"/>
            <a:ext cx="8196262" cy="2123658"/>
          </a:xfrm>
          <a:prstGeom prst="rect">
            <a:avLst/>
          </a:prstGeom>
          <a:noFill/>
          <a:ln w="9525">
            <a:noFill/>
            <a:miter lim="800000"/>
            <a:headEnd/>
            <a:tailEnd/>
          </a:ln>
        </p:spPr>
        <p:txBody>
          <a:bodyPr wrap="square" anchor="ctr">
            <a:spAutoFit/>
          </a:bodyPr>
          <a:lstStyle/>
          <a:p>
            <a:pPr algn="ctr"/>
            <a:r>
              <a:rPr lang="en-US" altLang="en-US" sz="2800" b="1" dirty="0">
                <a:latin typeface="Calisto MT" pitchFamily="18" charset="0"/>
              </a:rPr>
              <a:t>Douglas Ziedonis, MD, MPH</a:t>
            </a:r>
            <a:r>
              <a:rPr lang="en-US" altLang="en-US" sz="2400" b="1" dirty="0">
                <a:latin typeface="Calisto MT" pitchFamily="18" charset="0"/>
              </a:rPr>
              <a:t/>
            </a:r>
            <a:br>
              <a:rPr lang="en-US" altLang="en-US" sz="2400" b="1" dirty="0">
                <a:latin typeface="Calisto MT" pitchFamily="18" charset="0"/>
              </a:rPr>
            </a:br>
            <a:r>
              <a:rPr lang="en-US" sz="2000" dirty="0">
                <a:latin typeface="Calisto MT" pitchFamily="18" charset="0"/>
                <a:cs typeface="Arial" charset="0"/>
              </a:rPr>
              <a:t>University of California, San Diego (UCSD) </a:t>
            </a:r>
          </a:p>
          <a:p>
            <a:pPr algn="ctr"/>
            <a:r>
              <a:rPr lang="en-US" altLang="en-US" sz="2000" dirty="0" smtClean="0">
                <a:latin typeface="Calisto MT" pitchFamily="18" charset="0"/>
              </a:rPr>
              <a:t>Associate Vice Chancellor, Health Sciences</a:t>
            </a:r>
          </a:p>
          <a:p>
            <a:pPr algn="ctr"/>
            <a:r>
              <a:rPr lang="en-US" altLang="en-US" sz="2000" dirty="0" smtClean="0">
                <a:latin typeface="Calisto MT" pitchFamily="18" charset="0"/>
              </a:rPr>
              <a:t>&amp; Chief Academic Officer</a:t>
            </a:r>
          </a:p>
          <a:p>
            <a:pPr algn="ctr"/>
            <a:r>
              <a:rPr lang="en-US" altLang="en-US" sz="2000" dirty="0" smtClean="0">
                <a:latin typeface="Calisto MT" pitchFamily="18" charset="0"/>
              </a:rPr>
              <a:t>Professor, </a:t>
            </a:r>
            <a:r>
              <a:rPr lang="en-US" altLang="en-US" sz="2000" dirty="0">
                <a:latin typeface="Calisto MT" pitchFamily="18" charset="0"/>
              </a:rPr>
              <a:t>Department of Psychiatry </a:t>
            </a:r>
          </a:p>
          <a:p>
            <a:pPr algn="ctr"/>
            <a:r>
              <a:rPr lang="en-US" sz="2400" b="1" dirty="0" smtClean="0">
                <a:solidFill>
                  <a:schemeClr val="bg1"/>
                </a:solidFill>
                <a:latin typeface="Arial Narrow" pitchFamily="34" charset="0"/>
                <a:cs typeface="Arial" charset="0"/>
                <a:hlinkClick r:id="rId2"/>
              </a:rPr>
              <a:t>DZiedonis@ucsd.edu</a:t>
            </a:r>
            <a:r>
              <a:rPr lang="en-US" sz="2400" b="1" dirty="0" smtClean="0">
                <a:solidFill>
                  <a:schemeClr val="bg1"/>
                </a:solidFill>
                <a:latin typeface="Arial Narrow" pitchFamily="34" charset="0"/>
                <a:cs typeface="Arial" charset="0"/>
              </a:rPr>
              <a:t> </a:t>
            </a:r>
            <a:endParaRPr lang="en-US" sz="2400" dirty="0">
              <a:latin typeface="Calisto MT" pitchFamily="18" charset="0"/>
            </a:endParaRPr>
          </a:p>
        </p:txBody>
      </p:sp>
    </p:spTree>
  </p:cSld>
  <p:clrMapOvr>
    <a:masterClrMapping/>
  </p:clrMapOvr>
  <p:transition>
    <p:zoom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686800" cy="786509"/>
          </a:xfrm>
        </p:spPr>
        <p:txBody>
          <a:bodyPr>
            <a:noAutofit/>
          </a:bodyPr>
          <a:lstStyle/>
          <a:p>
            <a:r>
              <a:rPr lang="en-US" sz="4000" dirty="0" smtClean="0"/>
              <a:t>Good Clinical Practice / Need Adaptive</a:t>
            </a:r>
            <a:endParaRPr lang="en-US" sz="4000" dirty="0"/>
          </a:p>
        </p:txBody>
      </p:sp>
      <p:sp>
        <p:nvSpPr>
          <p:cNvPr id="3" name="Content Placeholder 2"/>
          <p:cNvSpPr>
            <a:spLocks noGrp="1"/>
          </p:cNvSpPr>
          <p:nvPr>
            <p:ph idx="1"/>
          </p:nvPr>
        </p:nvSpPr>
        <p:spPr>
          <a:xfrm>
            <a:off x="457200" y="1659699"/>
            <a:ext cx="8229600" cy="4664901"/>
          </a:xfrm>
        </p:spPr>
        <p:txBody>
          <a:bodyPr>
            <a:normAutofit fontScale="85000" lnSpcReduction="10000"/>
          </a:bodyPr>
          <a:lstStyle/>
          <a:p>
            <a:pPr marL="0" marR="0">
              <a:lnSpc>
                <a:spcPct val="107000"/>
              </a:lnSpc>
              <a:spcBef>
                <a:spcPts val="0"/>
              </a:spcBef>
              <a:spcAft>
                <a:spcPts val="600"/>
              </a:spcAft>
            </a:pPr>
            <a:r>
              <a:rPr lang="en-US" sz="2800" dirty="0">
                <a:latin typeface="Calibri" panose="020F0502020204030204" pitchFamily="34" charset="0"/>
                <a:ea typeface="MS Mincho"/>
                <a:cs typeface="Times New Roman" panose="02020603050405020304" pitchFamily="18" charset="0"/>
              </a:rPr>
              <a:t>Dialogic practice is </a:t>
            </a:r>
            <a:r>
              <a:rPr lang="en-US" sz="2800" dirty="0" smtClean="0">
                <a:latin typeface="Calibri" panose="020F0502020204030204" pitchFamily="34" charset="0"/>
                <a:ea typeface="MS Mincho"/>
                <a:cs typeface="Times New Roman" panose="02020603050405020304" pitchFamily="18" charset="0"/>
              </a:rPr>
              <a:t>a </a:t>
            </a:r>
            <a:r>
              <a:rPr lang="en-US" sz="2800" dirty="0">
                <a:latin typeface="Calibri" panose="020F0502020204030204" pitchFamily="34" charset="0"/>
                <a:ea typeface="MS Mincho"/>
                <a:cs typeface="Times New Roman" panose="02020603050405020304" pitchFamily="18" charset="0"/>
              </a:rPr>
              <a:t>specific therapeutic conversation approach that occurs in network meetings and many of the ingredients </a:t>
            </a:r>
            <a:r>
              <a:rPr lang="en-US" sz="2800" dirty="0" smtClean="0">
                <a:latin typeface="Calibri" panose="020F0502020204030204" pitchFamily="34" charset="0"/>
                <a:ea typeface="MS Mincho"/>
                <a:cs typeface="Times New Roman" panose="02020603050405020304" pitchFamily="18" charset="0"/>
              </a:rPr>
              <a:t>are found in </a:t>
            </a:r>
            <a:r>
              <a:rPr lang="en-US" sz="2800" dirty="0">
                <a:latin typeface="Calibri" panose="020F0502020204030204" pitchFamily="34" charset="0"/>
                <a:ea typeface="MS Mincho"/>
                <a:cs typeface="Times New Roman" panose="02020603050405020304" pitchFamily="18" charset="0"/>
              </a:rPr>
              <a:t>other </a:t>
            </a:r>
            <a:r>
              <a:rPr lang="en-US" sz="2800" dirty="0" smtClean="0">
                <a:latin typeface="Calibri" panose="020F0502020204030204" pitchFamily="34" charset="0"/>
                <a:ea typeface="MS Mincho"/>
                <a:cs typeface="Times New Roman" panose="02020603050405020304" pitchFamily="18" charset="0"/>
              </a:rPr>
              <a:t>approaches </a:t>
            </a:r>
            <a:r>
              <a:rPr lang="en-US" sz="2800" dirty="0">
                <a:latin typeface="Calibri" panose="020F0502020204030204" pitchFamily="34" charset="0"/>
                <a:ea typeface="MS Mincho"/>
                <a:cs typeface="Times New Roman" panose="02020603050405020304" pitchFamily="18" charset="0"/>
              </a:rPr>
              <a:t>such as deep listening, being in the moment, and using open ended questions.   </a:t>
            </a:r>
          </a:p>
          <a:p>
            <a:pPr marL="0" marR="0">
              <a:lnSpc>
                <a:spcPct val="107000"/>
              </a:lnSpc>
              <a:spcBef>
                <a:spcPts val="0"/>
              </a:spcBef>
              <a:spcAft>
                <a:spcPts val="600"/>
              </a:spcAft>
            </a:pPr>
            <a:r>
              <a:rPr lang="en-US" sz="2800" dirty="0">
                <a:latin typeface="Calibri" panose="020F0502020204030204" pitchFamily="34" charset="0"/>
                <a:ea typeface="MS Mincho"/>
                <a:cs typeface="Times New Roman" panose="02020603050405020304" pitchFamily="18" charset="0"/>
              </a:rPr>
              <a:t>Good clinical practice is expected which may vary according to health care system, country, discipline, funding agency, and specific organization.   </a:t>
            </a:r>
          </a:p>
          <a:p>
            <a:pPr marL="0" marR="0">
              <a:lnSpc>
                <a:spcPct val="107000"/>
              </a:lnSpc>
              <a:spcBef>
                <a:spcPts val="0"/>
              </a:spcBef>
              <a:spcAft>
                <a:spcPts val="600"/>
              </a:spcAft>
            </a:pPr>
            <a:r>
              <a:rPr lang="en-US" sz="2800" dirty="0">
                <a:latin typeface="Calibri" panose="020F0502020204030204" pitchFamily="34" charset="0"/>
                <a:ea typeface="MS Mincho"/>
                <a:cs typeface="Times New Roman" panose="02020603050405020304" pitchFamily="18" charset="0"/>
              </a:rPr>
              <a:t>Developing a therapeutic alliance through empathy, respect and listening is considered good clinical practice.  </a:t>
            </a:r>
          </a:p>
          <a:p>
            <a:pPr marL="0" marR="0">
              <a:lnSpc>
                <a:spcPct val="107000"/>
              </a:lnSpc>
              <a:spcBef>
                <a:spcPts val="0"/>
              </a:spcBef>
              <a:spcAft>
                <a:spcPts val="600"/>
              </a:spcAft>
            </a:pPr>
            <a:r>
              <a:rPr lang="en-US" sz="2800" dirty="0">
                <a:latin typeface="Calibri" panose="020F0502020204030204" pitchFamily="34" charset="0"/>
                <a:ea typeface="MS Mincho"/>
                <a:cs typeface="Times New Roman" panose="02020603050405020304" pitchFamily="18" charset="0"/>
              </a:rPr>
              <a:t>Dialogic Practice is need adaptive which allows for the integration of a range of content and approaches to the core methods. </a:t>
            </a:r>
          </a:p>
          <a:p>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10</a:t>
            </a:fld>
            <a:endParaRPr lang="en-US">
              <a:solidFill>
                <a:srgbClr val="04617B">
                  <a:shade val="90000"/>
                </a:srgbClr>
              </a:solidFill>
            </a:endParaRPr>
          </a:p>
        </p:txBody>
      </p:sp>
    </p:spTree>
    <p:extLst>
      <p:ext uri="{BB962C8B-B14F-4D97-AF65-F5344CB8AC3E}">
        <p14:creationId xmlns:p14="http://schemas.microsoft.com/office/powerpoint/2010/main" val="401999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887232"/>
            <a:ext cx="8229600" cy="437367"/>
          </a:xfrm>
        </p:spPr>
        <p:txBody>
          <a:bodyPr>
            <a:normAutofit fontScale="92500" lnSpcReduction="10000"/>
          </a:bodyPr>
          <a:lstStyle/>
          <a:p>
            <a:r>
              <a:rPr lang="en-US" dirty="0" smtClean="0"/>
              <a:t>UC San Diego  </a:t>
            </a:r>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11</a:t>
            </a:fld>
            <a:endParaRPr lang="en-US">
              <a:solidFill>
                <a:srgbClr val="04617B">
                  <a:shade val="90000"/>
                </a:srgbClr>
              </a:solidFill>
            </a:endParaRPr>
          </a:p>
        </p:txBody>
      </p:sp>
      <p:sp>
        <p:nvSpPr>
          <p:cNvPr id="5" name="Freeform 4"/>
          <p:cNvSpPr>
            <a:spLocks/>
          </p:cNvSpPr>
          <p:nvPr/>
        </p:nvSpPr>
        <p:spPr bwMode="auto">
          <a:xfrm>
            <a:off x="2125838" y="1042665"/>
            <a:ext cx="5443468" cy="4656677"/>
          </a:xfrm>
          <a:custGeom>
            <a:avLst/>
            <a:gdLst>
              <a:gd name="T0" fmla="*/ 0 w 720"/>
              <a:gd name="T1" fmla="*/ 0 h 700"/>
              <a:gd name="T2" fmla="*/ 0 w 720"/>
              <a:gd name="T3" fmla="*/ 644 h 700"/>
              <a:gd name="T4" fmla="*/ 113 w 720"/>
              <a:gd name="T5" fmla="*/ 665 h 700"/>
              <a:gd name="T6" fmla="*/ 720 w 720"/>
              <a:gd name="T7" fmla="*/ 644 h 700"/>
              <a:gd name="T8" fmla="*/ 720 w 720"/>
              <a:gd name="T9" fmla="*/ 617 h 700"/>
              <a:gd name="T10" fmla="*/ 720 w 720"/>
              <a:gd name="T11" fmla="*/ 0 h 700"/>
              <a:gd name="T12" fmla="*/ 0 w 720"/>
              <a:gd name="T13" fmla="*/ 0 h 700"/>
            </a:gdLst>
            <a:ahLst/>
            <a:cxnLst>
              <a:cxn ang="0">
                <a:pos x="T0" y="T1"/>
              </a:cxn>
              <a:cxn ang="0">
                <a:pos x="T2" y="T3"/>
              </a:cxn>
              <a:cxn ang="0">
                <a:pos x="T4" y="T5"/>
              </a:cxn>
              <a:cxn ang="0">
                <a:pos x="T6" y="T7"/>
              </a:cxn>
              <a:cxn ang="0">
                <a:pos x="T8" y="T9"/>
              </a:cxn>
              <a:cxn ang="0">
                <a:pos x="T10" y="T11"/>
              </a:cxn>
              <a:cxn ang="0">
                <a:pos x="T12" y="T13"/>
              </a:cxn>
            </a:cxnLst>
            <a:rect l="0" t="0" r="r" b="b"/>
            <a:pathLst>
              <a:path w="720" h="700">
                <a:moveTo>
                  <a:pt x="0" y="0"/>
                </a:moveTo>
                <a:cubicBezTo>
                  <a:pt x="0" y="644"/>
                  <a:pt x="0" y="644"/>
                  <a:pt x="0" y="644"/>
                </a:cubicBezTo>
                <a:cubicBezTo>
                  <a:pt x="23" y="650"/>
                  <a:pt x="62" y="658"/>
                  <a:pt x="113" y="665"/>
                </a:cubicBezTo>
                <a:cubicBezTo>
                  <a:pt x="250" y="685"/>
                  <a:pt x="476" y="700"/>
                  <a:pt x="720" y="644"/>
                </a:cubicBezTo>
                <a:cubicBezTo>
                  <a:pt x="720" y="617"/>
                  <a:pt x="720" y="617"/>
                  <a:pt x="720" y="617"/>
                </a:cubicBezTo>
                <a:cubicBezTo>
                  <a:pt x="720" y="0"/>
                  <a:pt x="720" y="0"/>
                  <a:pt x="720" y="0"/>
                </a:cubicBezTo>
                <a:cubicBezTo>
                  <a:pt x="0" y="0"/>
                  <a:pt x="0" y="0"/>
                  <a:pt x="0" y="0"/>
                </a:cubicBezTo>
              </a:path>
            </a:pathLst>
          </a:custGeom>
          <a:ln>
            <a:noFill/>
          </a:ln>
        </p:spPr>
        <p:style>
          <a:lnRef idx="0">
            <a:scrgbClr r="0" g="0" b="0"/>
          </a:lnRef>
          <a:fillRef idx="1003">
            <a:schemeClr val="dk2"/>
          </a:fillRef>
          <a:effectRef idx="0">
            <a:scrgbClr r="0" g="0" b="0"/>
          </a:effectRef>
          <a:fontRef idx="major"/>
        </p:style>
        <p:txBody>
          <a:bodyPr rot="0" vert="horz" wrap="square" lIns="914400" tIns="1097280" rIns="1097280" bIns="1097280" anchor="b" anchorCtr="0" upright="1">
            <a:noAutofit/>
          </a:bodyPr>
          <a:lstStyle/>
          <a:p>
            <a:pPr marL="0" marR="0">
              <a:lnSpc>
                <a:spcPct val="107000"/>
              </a:lnSpc>
              <a:spcBef>
                <a:spcPts val="0"/>
              </a:spcBef>
              <a:spcAft>
                <a:spcPts val="800"/>
              </a:spcAft>
            </a:pPr>
            <a:r>
              <a:rPr lang="en-US" sz="3600">
                <a:solidFill>
                  <a:srgbClr val="FFFFFF"/>
                </a:solidFill>
                <a:effectLst/>
                <a:latin typeface="Calibri" panose="020F0502020204030204" pitchFamily="34" charset="0"/>
                <a:ea typeface="MS Mincho"/>
                <a:cs typeface="Times New Roman" panose="02020603050405020304" pitchFamily="18" charset="0"/>
              </a:rPr>
              <a:t>     </a:t>
            </a:r>
            <a:endParaRPr lang="en-US" sz="1100">
              <a:effectLst/>
              <a:latin typeface="Calibri" panose="020F0502020204030204" pitchFamily="34" charset="0"/>
              <a:ea typeface="MS Mincho"/>
              <a:cs typeface="Times New Roman" panose="02020603050405020304" pitchFamily="18" charset="0"/>
            </a:endParaRPr>
          </a:p>
        </p:txBody>
      </p:sp>
      <p:sp>
        <p:nvSpPr>
          <p:cNvPr id="6" name="Rectangle 5"/>
          <p:cNvSpPr/>
          <p:nvPr/>
        </p:nvSpPr>
        <p:spPr>
          <a:xfrm>
            <a:off x="2662824" y="1754031"/>
            <a:ext cx="4572000" cy="1569660"/>
          </a:xfrm>
          <a:prstGeom prst="rect">
            <a:avLst/>
          </a:prstGeom>
        </p:spPr>
        <p:txBody>
          <a:bodyPr>
            <a:spAutoFit/>
          </a:bodyPr>
          <a:lstStyle/>
          <a:p>
            <a:r>
              <a:rPr lang="en-US" sz="3200" dirty="0">
                <a:solidFill>
                  <a:srgbClr val="FFFFFF"/>
                </a:solidFill>
                <a:latin typeface="Calibri" panose="020F0502020204030204" pitchFamily="34" charset="0"/>
                <a:ea typeface="MS Mincho"/>
                <a:cs typeface="Times New Roman" panose="02020603050405020304" pitchFamily="18" charset="0"/>
              </a:rPr>
              <a:t>Open Dialogue Research: Dialogic Practice Fidelity Rating Manual</a:t>
            </a:r>
            <a:endParaRPr lang="en-US" sz="3200" dirty="0"/>
          </a:p>
        </p:txBody>
      </p:sp>
    </p:spTree>
    <p:extLst>
      <p:ext uri="{BB962C8B-B14F-4D97-AF65-F5344CB8AC3E}">
        <p14:creationId xmlns:p14="http://schemas.microsoft.com/office/powerpoint/2010/main" val="734653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97904"/>
            <a:ext cx="8229600" cy="4996841"/>
          </a:xfrm>
        </p:spPr>
        <p:txBody>
          <a:bodyPr>
            <a:noAutofit/>
          </a:bodyPr>
          <a:lstStyle/>
          <a:p>
            <a:pPr marL="0" marR="0">
              <a:lnSpc>
                <a:spcPct val="107000"/>
              </a:lnSpc>
              <a:spcBef>
                <a:spcPts val="0"/>
              </a:spcBef>
              <a:spcAft>
                <a:spcPts val="600"/>
              </a:spcAft>
            </a:pPr>
            <a:r>
              <a:rPr lang="en-US" sz="2000" dirty="0" smtClean="0">
                <a:latin typeface="Calibri" panose="020F0502020204030204" pitchFamily="34" charset="0"/>
                <a:ea typeface="MS Mincho"/>
                <a:cs typeface="Times New Roman" panose="02020603050405020304" pitchFamily="18" charset="0"/>
              </a:rPr>
              <a:t>developed </a:t>
            </a:r>
            <a:r>
              <a:rPr lang="en-US" sz="2000" dirty="0">
                <a:latin typeface="Calibri" panose="020F0502020204030204" pitchFamily="34" charset="0"/>
                <a:ea typeface="MS Mincho"/>
                <a:cs typeface="Times New Roman" panose="02020603050405020304" pitchFamily="18" charset="0"/>
              </a:rPr>
              <a:t>to </a:t>
            </a:r>
            <a:r>
              <a:rPr lang="en-US" sz="2000" dirty="0" smtClean="0">
                <a:latin typeface="Calibri" panose="020F0502020204030204" pitchFamily="34" charset="0"/>
                <a:ea typeface="MS Mincho"/>
                <a:cs typeface="Times New Roman" panose="02020603050405020304" pitchFamily="18" charset="0"/>
              </a:rPr>
              <a:t>evaluate network meetings using Dialogic </a:t>
            </a:r>
            <a:r>
              <a:rPr lang="en-US" sz="2000" dirty="0">
                <a:latin typeface="Calibri" panose="020F0502020204030204" pitchFamily="34" charset="0"/>
                <a:ea typeface="MS Mincho"/>
                <a:cs typeface="Times New Roman" panose="02020603050405020304" pitchFamily="18" charset="0"/>
              </a:rPr>
              <a:t>Practice </a:t>
            </a:r>
          </a:p>
          <a:p>
            <a:pPr marL="0" marR="0">
              <a:lnSpc>
                <a:spcPct val="107000"/>
              </a:lnSpc>
              <a:spcBef>
                <a:spcPts val="0"/>
              </a:spcBef>
              <a:spcAft>
                <a:spcPts val="600"/>
              </a:spcAft>
            </a:pPr>
            <a:r>
              <a:rPr lang="en-US" sz="2000" dirty="0">
                <a:latin typeface="Calibri" panose="020F0502020204030204" pitchFamily="34" charset="0"/>
                <a:ea typeface="MS Mincho"/>
                <a:cs typeface="Times New Roman" panose="02020603050405020304" pitchFamily="18" charset="0"/>
              </a:rPr>
              <a:t>two fidelity assessment tools used in </a:t>
            </a:r>
            <a:r>
              <a:rPr lang="en-US" sz="2000" dirty="0" smtClean="0">
                <a:latin typeface="Calibri" panose="020F0502020204030204" pitchFamily="34" charset="0"/>
                <a:ea typeface="MS Mincho"/>
                <a:cs typeface="Times New Roman" panose="02020603050405020304" pitchFamily="18" charset="0"/>
              </a:rPr>
              <a:t>rating </a:t>
            </a:r>
            <a:r>
              <a:rPr lang="en-US" sz="2000" dirty="0">
                <a:latin typeface="Calibri" panose="020F0502020204030204" pitchFamily="34" charset="0"/>
                <a:ea typeface="MS Mincho"/>
                <a:cs typeface="Times New Roman" panose="02020603050405020304" pitchFamily="18" charset="0"/>
              </a:rPr>
              <a:t>recording </a:t>
            </a:r>
          </a:p>
          <a:p>
            <a:pPr marL="365760" lvl="1" indent="457200">
              <a:lnSpc>
                <a:spcPct val="107000"/>
              </a:lnSpc>
              <a:spcBef>
                <a:spcPts val="0"/>
              </a:spcBef>
              <a:spcAft>
                <a:spcPts val="600"/>
              </a:spcAft>
            </a:pPr>
            <a:r>
              <a:rPr lang="en-US" sz="2000" dirty="0">
                <a:latin typeface="Calibri" panose="020F0502020204030204" pitchFamily="34" charset="0"/>
                <a:ea typeface="MS Mincho"/>
                <a:cs typeface="Times New Roman" panose="02020603050405020304" pitchFamily="18" charset="0"/>
              </a:rPr>
              <a:t>1. “Classifying Clinicians Utterances: Dialogic Practice Fidelity Rating Tool”;  </a:t>
            </a:r>
          </a:p>
          <a:p>
            <a:pPr marL="365760" lvl="1" indent="457200">
              <a:lnSpc>
                <a:spcPct val="107000"/>
              </a:lnSpc>
              <a:spcBef>
                <a:spcPts val="0"/>
              </a:spcBef>
              <a:spcAft>
                <a:spcPts val="600"/>
              </a:spcAft>
            </a:pPr>
            <a:r>
              <a:rPr lang="en-US" sz="2000" dirty="0">
                <a:latin typeface="Calibri" panose="020F0502020204030204" pitchFamily="34" charset="0"/>
                <a:ea typeface="MS Mincho"/>
                <a:cs typeface="Times New Roman" panose="02020603050405020304" pitchFamily="18" charset="0"/>
              </a:rPr>
              <a:t>2.  “Final Scoring for Network Meeting: Dialogic Practice Fidelity Rating Tool.”     </a:t>
            </a:r>
          </a:p>
          <a:p>
            <a:pPr marL="0" marR="0">
              <a:lnSpc>
                <a:spcPct val="107000"/>
              </a:lnSpc>
              <a:spcBef>
                <a:spcPts val="0"/>
              </a:spcBef>
              <a:spcAft>
                <a:spcPts val="600"/>
              </a:spcAft>
            </a:pPr>
            <a:r>
              <a:rPr lang="en-US" sz="2000" dirty="0" smtClean="0">
                <a:latin typeface="Calibri" panose="020F0502020204030204" pitchFamily="34" charset="0"/>
                <a:ea typeface="MS Mincho"/>
                <a:cs typeface="Times New Roman" panose="02020603050405020304" pitchFamily="18" charset="0"/>
              </a:rPr>
              <a:t>For researchers, </a:t>
            </a:r>
            <a:r>
              <a:rPr lang="en-US" sz="2000" dirty="0">
                <a:latin typeface="Calibri" panose="020F0502020204030204" pitchFamily="34" charset="0"/>
                <a:ea typeface="MS Mincho"/>
                <a:cs typeface="Times New Roman" panose="02020603050405020304" pitchFamily="18" charset="0"/>
              </a:rPr>
              <a:t>clinicians and educators as a self-guide and </a:t>
            </a:r>
            <a:r>
              <a:rPr lang="en-US" sz="2000" dirty="0" smtClean="0">
                <a:latin typeface="Calibri" panose="020F0502020204030204" pitchFamily="34" charset="0"/>
                <a:ea typeface="MS Mincho"/>
                <a:cs typeface="Times New Roman" panose="02020603050405020304" pitchFamily="18" charset="0"/>
              </a:rPr>
              <a:t>training </a:t>
            </a:r>
            <a:r>
              <a:rPr lang="en-US" sz="2000" dirty="0">
                <a:latin typeface="Calibri" panose="020F0502020204030204" pitchFamily="34" charset="0"/>
                <a:ea typeface="MS Mincho"/>
                <a:cs typeface="Times New Roman" panose="02020603050405020304" pitchFamily="18" charset="0"/>
              </a:rPr>
              <a:t>tool.  </a:t>
            </a:r>
          </a:p>
          <a:p>
            <a:pPr marL="0" marR="0">
              <a:lnSpc>
                <a:spcPct val="107000"/>
              </a:lnSpc>
              <a:spcBef>
                <a:spcPts val="0"/>
              </a:spcBef>
              <a:spcAft>
                <a:spcPts val="600"/>
              </a:spcAft>
            </a:pPr>
            <a:r>
              <a:rPr lang="en-US" sz="2000" dirty="0" smtClean="0">
                <a:latin typeface="Calibri" panose="020F0502020204030204" pitchFamily="34" charset="0"/>
                <a:ea typeface="MS Mincho"/>
                <a:cs typeface="Times New Roman" panose="02020603050405020304" pitchFamily="18" charset="0"/>
              </a:rPr>
              <a:t>inter-rater </a:t>
            </a:r>
            <a:r>
              <a:rPr lang="en-US" sz="2000" dirty="0">
                <a:latin typeface="Calibri" panose="020F0502020204030204" pitchFamily="34" charset="0"/>
                <a:ea typeface="MS Mincho"/>
                <a:cs typeface="Times New Roman" panose="02020603050405020304" pitchFamily="18" charset="0"/>
              </a:rPr>
              <a:t>reliability is likely to be assessed as part of the study.   </a:t>
            </a:r>
          </a:p>
          <a:p>
            <a:pPr marL="0" marR="0">
              <a:lnSpc>
                <a:spcPct val="107000"/>
              </a:lnSpc>
              <a:spcBef>
                <a:spcPts val="0"/>
              </a:spcBef>
              <a:spcAft>
                <a:spcPts val="600"/>
              </a:spcAft>
            </a:pPr>
            <a:r>
              <a:rPr lang="en-US" sz="2000" dirty="0" smtClean="0">
                <a:latin typeface="Calibri" panose="020F0502020204030204" pitchFamily="34" charset="0"/>
                <a:ea typeface="MS Mincho"/>
                <a:cs typeface="Times New Roman" panose="02020603050405020304" pitchFamily="18" charset="0"/>
              </a:rPr>
              <a:t>need </a:t>
            </a:r>
            <a:r>
              <a:rPr lang="en-US" sz="2000" dirty="0">
                <a:latin typeface="Calibri" panose="020F0502020204030204" pitchFamily="34" charset="0"/>
                <a:ea typeface="MS Mincho"/>
                <a:cs typeface="Times New Roman" panose="02020603050405020304" pitchFamily="18" charset="0"/>
              </a:rPr>
              <a:t>to create anchoring points / benchmarks for the adherence items and to provide more clarity for the reviewers on how to actually rate a recording.   </a:t>
            </a:r>
            <a:endParaRPr lang="en-US" sz="2000" dirty="0" smtClean="0">
              <a:latin typeface="Calibri" panose="020F0502020204030204" pitchFamily="34" charset="0"/>
              <a:ea typeface="MS Mincho"/>
              <a:cs typeface="Times New Roman" panose="02020603050405020304" pitchFamily="18" charset="0"/>
            </a:endParaRPr>
          </a:p>
          <a:p>
            <a:pPr marL="0" marR="0">
              <a:lnSpc>
                <a:spcPct val="107000"/>
              </a:lnSpc>
              <a:spcBef>
                <a:spcPts val="0"/>
              </a:spcBef>
              <a:spcAft>
                <a:spcPts val="600"/>
              </a:spcAft>
            </a:pPr>
            <a:r>
              <a:rPr lang="en-US" sz="2000" dirty="0" smtClean="0">
                <a:latin typeface="Calibri" panose="020F0502020204030204" pitchFamily="34" charset="0"/>
                <a:ea typeface="MS Mincho"/>
                <a:cs typeface="Times New Roman" panose="02020603050405020304" pitchFamily="18" charset="0"/>
              </a:rPr>
              <a:t>Version </a:t>
            </a:r>
            <a:r>
              <a:rPr lang="en-US" sz="2000" dirty="0">
                <a:latin typeface="Calibri" panose="020F0502020204030204" pitchFamily="34" charset="0"/>
                <a:ea typeface="MS Mincho"/>
                <a:cs typeface="Times New Roman" panose="02020603050405020304" pitchFamily="18" charset="0"/>
              </a:rPr>
              <a:t>1.0 of the </a:t>
            </a:r>
            <a:r>
              <a:rPr lang="en-US" sz="2000" u="sng" dirty="0">
                <a:latin typeface="Calibri" panose="020F0502020204030204" pitchFamily="34" charset="0"/>
                <a:ea typeface="MS Mincho"/>
                <a:cs typeface="Times New Roman" panose="02020603050405020304" pitchFamily="18" charset="0"/>
              </a:rPr>
              <a:t>Dialogic Practice Fidelity Rating Manual</a:t>
            </a:r>
            <a:r>
              <a:rPr lang="en-US" sz="2000" dirty="0">
                <a:latin typeface="Calibri" panose="020F0502020204030204" pitchFamily="34" charset="0"/>
                <a:ea typeface="MS Mincho"/>
                <a:cs typeface="Times New Roman" panose="02020603050405020304" pitchFamily="18" charset="0"/>
              </a:rPr>
              <a:t> </a:t>
            </a:r>
            <a:r>
              <a:rPr lang="en-US" sz="2000" dirty="0" smtClean="0">
                <a:latin typeface="Calibri" panose="020F0502020204030204" pitchFamily="34" charset="0"/>
                <a:ea typeface="MS Mincho"/>
                <a:cs typeface="Times New Roman" panose="02020603050405020304" pitchFamily="18" charset="0"/>
              </a:rPr>
              <a:t>(Feb </a:t>
            </a:r>
            <a:r>
              <a:rPr lang="en-US" sz="2000" dirty="0">
                <a:latin typeface="Calibri" panose="020F0502020204030204" pitchFamily="34" charset="0"/>
                <a:ea typeface="MS Mincho"/>
                <a:cs typeface="Times New Roman" panose="02020603050405020304" pitchFamily="18" charset="0"/>
              </a:rPr>
              <a:t>2018).  </a:t>
            </a:r>
            <a:endParaRPr lang="en-US" sz="2000" dirty="0" smtClean="0">
              <a:latin typeface="Calibri" panose="020F0502020204030204" pitchFamily="34" charset="0"/>
              <a:ea typeface="MS Mincho"/>
              <a:cs typeface="Times New Roman" panose="02020603050405020304" pitchFamily="18" charset="0"/>
            </a:endParaRPr>
          </a:p>
          <a:p>
            <a:pPr marL="0" marR="0">
              <a:lnSpc>
                <a:spcPct val="107000"/>
              </a:lnSpc>
              <a:spcBef>
                <a:spcPts val="0"/>
              </a:spcBef>
              <a:spcAft>
                <a:spcPts val="600"/>
              </a:spcAft>
            </a:pPr>
            <a:r>
              <a:rPr lang="en-US" sz="2000" dirty="0" smtClean="0">
                <a:latin typeface="Calibri" panose="020F0502020204030204" pitchFamily="34" charset="0"/>
                <a:ea typeface="MS Mincho"/>
                <a:cs typeface="Times New Roman" panose="02020603050405020304" pitchFamily="18" charset="0"/>
              </a:rPr>
              <a:t>We </a:t>
            </a:r>
            <a:r>
              <a:rPr lang="en-US" sz="2000" dirty="0">
                <a:latin typeface="Calibri" panose="020F0502020204030204" pitchFamily="34" charset="0"/>
                <a:ea typeface="MS Mincho"/>
                <a:cs typeface="Times New Roman" panose="02020603050405020304" pitchFamily="18" charset="0"/>
              </a:rPr>
              <a:t>assume that this coding manual will evolve with additional experience, new research findings, and the need for adaptation to new settings.  </a:t>
            </a:r>
            <a:endParaRPr lang="en-US" sz="2000" dirty="0" smtClean="0">
              <a:latin typeface="Calibri" panose="020F0502020204030204" pitchFamily="34" charset="0"/>
              <a:ea typeface="MS Mincho"/>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12</a:t>
            </a:fld>
            <a:endParaRPr lang="en-US">
              <a:solidFill>
                <a:srgbClr val="04617B">
                  <a:shade val="90000"/>
                </a:srgbClr>
              </a:solidFill>
            </a:endParaRPr>
          </a:p>
        </p:txBody>
      </p:sp>
      <p:sp>
        <p:nvSpPr>
          <p:cNvPr id="5" name="Title 1"/>
          <p:cNvSpPr>
            <a:spLocks noGrp="1"/>
          </p:cNvSpPr>
          <p:nvPr>
            <p:ph type="title"/>
          </p:nvPr>
        </p:nvSpPr>
        <p:spPr>
          <a:xfrm>
            <a:off x="457200" y="704088"/>
            <a:ext cx="8229600" cy="755194"/>
          </a:xfrm>
        </p:spPr>
        <p:txBody>
          <a:bodyPr>
            <a:normAutofit fontScale="90000"/>
          </a:bodyPr>
          <a:lstStyle/>
          <a:p>
            <a:r>
              <a:rPr lang="en-US" dirty="0" smtClean="0"/>
              <a:t>DP Fidelity Rating Manual </a:t>
            </a:r>
            <a:endParaRPr lang="en-US" dirty="0"/>
          </a:p>
        </p:txBody>
      </p:sp>
    </p:spTree>
    <p:extLst>
      <p:ext uri="{BB962C8B-B14F-4D97-AF65-F5344CB8AC3E}">
        <p14:creationId xmlns:p14="http://schemas.microsoft.com/office/powerpoint/2010/main" val="1074466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98827"/>
          </a:xfrm>
        </p:spPr>
        <p:txBody>
          <a:bodyPr>
            <a:normAutofit fontScale="90000"/>
          </a:bodyPr>
          <a:lstStyle/>
          <a:p>
            <a:r>
              <a:rPr lang="en-US" dirty="0" smtClean="0"/>
              <a:t>Fidelity Rating Tools</a:t>
            </a:r>
            <a:endParaRPr lang="en-US" dirty="0"/>
          </a:p>
        </p:txBody>
      </p:sp>
      <p:sp>
        <p:nvSpPr>
          <p:cNvPr id="3" name="Content Placeholder 2"/>
          <p:cNvSpPr>
            <a:spLocks noGrp="1"/>
          </p:cNvSpPr>
          <p:nvPr>
            <p:ph idx="1"/>
          </p:nvPr>
        </p:nvSpPr>
        <p:spPr>
          <a:xfrm>
            <a:off x="977029" y="1471807"/>
            <a:ext cx="7277623" cy="5249673"/>
          </a:xfrm>
        </p:spPr>
        <p:txBody>
          <a:bodyPr>
            <a:normAutofit/>
          </a:bodyPr>
          <a:lstStyle/>
          <a:p>
            <a:pPr marL="0" lvl="0">
              <a:lnSpc>
                <a:spcPct val="107000"/>
              </a:lnSpc>
              <a:spcBef>
                <a:spcPts val="0"/>
              </a:spcBef>
              <a:spcAft>
                <a:spcPts val="600"/>
              </a:spcAft>
              <a:buClr>
                <a:srgbClr val="0BD0D9"/>
              </a:buClr>
            </a:pPr>
            <a:r>
              <a:rPr lang="en-US" sz="2400" dirty="0" smtClean="0">
                <a:solidFill>
                  <a:prstClr val="black"/>
                </a:solidFill>
                <a:latin typeface="Calibri" panose="020F0502020204030204" pitchFamily="34" charset="0"/>
                <a:ea typeface="MS Mincho"/>
                <a:cs typeface="Times New Roman" panose="02020603050405020304" pitchFamily="18" charset="0"/>
              </a:rPr>
              <a:t>The </a:t>
            </a:r>
            <a:r>
              <a:rPr lang="en-US" sz="2400" dirty="0">
                <a:solidFill>
                  <a:prstClr val="black"/>
                </a:solidFill>
                <a:latin typeface="Calibri" panose="020F0502020204030204" pitchFamily="34" charset="0"/>
                <a:ea typeface="MS Mincho"/>
                <a:cs typeface="Times New Roman" panose="02020603050405020304" pitchFamily="18" charset="0"/>
              </a:rPr>
              <a:t>fidelity rating tools </a:t>
            </a:r>
            <a:r>
              <a:rPr lang="en-US" sz="2400" dirty="0" smtClean="0">
                <a:solidFill>
                  <a:prstClr val="black"/>
                </a:solidFill>
                <a:latin typeface="Calibri" panose="020F0502020204030204" pitchFamily="34" charset="0"/>
                <a:ea typeface="MS Mincho"/>
                <a:cs typeface="Times New Roman" panose="02020603050405020304" pitchFamily="18" charset="0"/>
              </a:rPr>
              <a:t>record </a:t>
            </a:r>
            <a:r>
              <a:rPr lang="en-US" sz="2400" dirty="0">
                <a:solidFill>
                  <a:prstClr val="black"/>
                </a:solidFill>
                <a:latin typeface="Calibri" panose="020F0502020204030204" pitchFamily="34" charset="0"/>
                <a:ea typeface="MS Mincho"/>
                <a:cs typeface="Times New Roman" panose="02020603050405020304" pitchFamily="18" charset="0"/>
              </a:rPr>
              <a:t>the rater’s ratings of clinician utterances.  </a:t>
            </a:r>
            <a:endParaRPr lang="en-US" sz="2400" dirty="0" smtClean="0">
              <a:solidFill>
                <a:prstClr val="black"/>
              </a:solidFill>
              <a:latin typeface="Calibri" panose="020F0502020204030204" pitchFamily="34" charset="0"/>
              <a:ea typeface="MS Mincho"/>
              <a:cs typeface="Times New Roman" panose="02020603050405020304" pitchFamily="18" charset="0"/>
            </a:endParaRPr>
          </a:p>
          <a:p>
            <a:pPr marL="0" lvl="0">
              <a:lnSpc>
                <a:spcPct val="107000"/>
              </a:lnSpc>
              <a:spcBef>
                <a:spcPts val="0"/>
              </a:spcBef>
              <a:spcAft>
                <a:spcPts val="600"/>
              </a:spcAft>
              <a:buClr>
                <a:srgbClr val="0BD0D9"/>
              </a:buClr>
            </a:pPr>
            <a:r>
              <a:rPr lang="en-US" sz="2400" dirty="0" smtClean="0">
                <a:solidFill>
                  <a:prstClr val="black"/>
                </a:solidFill>
                <a:latin typeface="Calibri" panose="020F0502020204030204" pitchFamily="34" charset="0"/>
                <a:ea typeface="MS Mincho"/>
                <a:cs typeface="Times New Roman" panose="02020603050405020304" pitchFamily="18" charset="0"/>
              </a:rPr>
              <a:t>The </a:t>
            </a:r>
            <a:r>
              <a:rPr lang="en-US" sz="2400" dirty="0">
                <a:solidFill>
                  <a:prstClr val="black"/>
                </a:solidFill>
                <a:latin typeface="Calibri" panose="020F0502020204030204" pitchFamily="34" charset="0"/>
                <a:ea typeface="MS Mincho"/>
                <a:cs typeface="Times New Roman" panose="02020603050405020304" pitchFamily="18" charset="0"/>
              </a:rPr>
              <a:t>specific tool has had great input from raters in the </a:t>
            </a:r>
            <a:r>
              <a:rPr lang="en-US" sz="2400" dirty="0" smtClean="0">
                <a:solidFill>
                  <a:prstClr val="black"/>
                </a:solidFill>
                <a:latin typeface="Calibri" panose="020F0502020204030204" pitchFamily="34" charset="0"/>
                <a:ea typeface="MS Mincho"/>
                <a:cs typeface="Times New Roman" panose="02020603050405020304" pitchFamily="18" charset="0"/>
              </a:rPr>
              <a:t>field  </a:t>
            </a:r>
          </a:p>
          <a:p>
            <a:pPr marL="0" lvl="0">
              <a:lnSpc>
                <a:spcPct val="107000"/>
              </a:lnSpc>
              <a:spcBef>
                <a:spcPts val="0"/>
              </a:spcBef>
              <a:spcAft>
                <a:spcPts val="600"/>
              </a:spcAft>
              <a:buClr>
                <a:srgbClr val="0BD0D9"/>
              </a:buClr>
            </a:pPr>
            <a:r>
              <a:rPr lang="en-US" sz="2400" dirty="0" smtClean="0">
                <a:solidFill>
                  <a:prstClr val="black"/>
                </a:solidFill>
                <a:latin typeface="Calibri" panose="020F0502020204030204" pitchFamily="34" charset="0"/>
                <a:ea typeface="MS Mincho"/>
                <a:cs typeface="Times New Roman" panose="02020603050405020304" pitchFamily="18" charset="0"/>
              </a:rPr>
              <a:t>Ours </a:t>
            </a:r>
            <a:r>
              <a:rPr lang="en-US" sz="2400" dirty="0">
                <a:solidFill>
                  <a:prstClr val="black"/>
                </a:solidFill>
                <a:latin typeface="Calibri" panose="020F0502020204030204" pitchFamily="34" charset="0"/>
                <a:ea typeface="MS Mincho"/>
                <a:cs typeface="Times New Roman" panose="02020603050405020304" pitchFamily="18" charset="0"/>
              </a:rPr>
              <a:t>follows a logic model algorithm that seems to work well for our raters in collecting the information. </a:t>
            </a:r>
            <a:endParaRPr lang="en-US" sz="2400" dirty="0" smtClean="0">
              <a:solidFill>
                <a:prstClr val="black"/>
              </a:solidFill>
              <a:latin typeface="Calibri" panose="020F0502020204030204" pitchFamily="34" charset="0"/>
              <a:ea typeface="MS Mincho"/>
              <a:cs typeface="Times New Roman" panose="02020603050405020304" pitchFamily="18" charset="0"/>
            </a:endParaRPr>
          </a:p>
          <a:p>
            <a:pPr marL="0" lvl="0">
              <a:lnSpc>
                <a:spcPct val="107000"/>
              </a:lnSpc>
              <a:spcBef>
                <a:spcPts val="0"/>
              </a:spcBef>
              <a:spcAft>
                <a:spcPts val="600"/>
              </a:spcAft>
              <a:buClr>
                <a:srgbClr val="0BD0D9"/>
              </a:buClr>
            </a:pPr>
            <a:r>
              <a:rPr lang="en-US" sz="2400" dirty="0" smtClean="0">
                <a:solidFill>
                  <a:prstClr val="black"/>
                </a:solidFill>
                <a:latin typeface="Calibri" panose="020F0502020204030204" pitchFamily="34" charset="0"/>
                <a:ea typeface="MS Mincho"/>
                <a:cs typeface="Times New Roman" panose="02020603050405020304" pitchFamily="18" charset="0"/>
              </a:rPr>
              <a:t>We </a:t>
            </a:r>
            <a:r>
              <a:rPr lang="en-US" sz="2400" dirty="0">
                <a:solidFill>
                  <a:prstClr val="black"/>
                </a:solidFill>
                <a:latin typeface="Calibri" panose="020F0502020204030204" pitchFamily="34" charset="0"/>
                <a:ea typeface="MS Mincho"/>
                <a:cs typeface="Times New Roman" panose="02020603050405020304" pitchFamily="18" charset="0"/>
              </a:rPr>
              <a:t>look forward to hearing of more experiences in rating recordings.  </a:t>
            </a:r>
            <a:endParaRPr lang="en-US" sz="2400" dirty="0" smtClean="0">
              <a:solidFill>
                <a:prstClr val="black"/>
              </a:solidFill>
              <a:latin typeface="Calibri" panose="020F0502020204030204" pitchFamily="34" charset="0"/>
              <a:ea typeface="MS Mincho"/>
              <a:cs typeface="Times New Roman" panose="02020603050405020304" pitchFamily="18" charset="0"/>
            </a:endParaRPr>
          </a:p>
          <a:p>
            <a:pPr lvl="0">
              <a:buClr>
                <a:srgbClr val="0BD0D9"/>
              </a:buClr>
            </a:pPr>
            <a:r>
              <a:rPr lang="en-US" sz="2400" dirty="0" smtClean="0">
                <a:solidFill>
                  <a:prstClr val="black"/>
                </a:solidFill>
                <a:latin typeface="Calibri" panose="020F0502020204030204" pitchFamily="34" charset="0"/>
                <a:ea typeface="MS Mincho"/>
                <a:cs typeface="Times New Roman" panose="02020603050405020304" pitchFamily="18" charset="0"/>
              </a:rPr>
              <a:t>Please </a:t>
            </a:r>
            <a:r>
              <a:rPr lang="en-US" sz="2400" dirty="0">
                <a:solidFill>
                  <a:prstClr val="black"/>
                </a:solidFill>
                <a:latin typeface="Calibri" panose="020F0502020204030204" pitchFamily="34" charset="0"/>
                <a:ea typeface="MS Mincho"/>
                <a:cs typeface="Times New Roman" panose="02020603050405020304" pitchFamily="18" charset="0"/>
              </a:rPr>
              <a:t>contact </a:t>
            </a:r>
            <a:r>
              <a:rPr lang="en-US" sz="2400" u="sng" dirty="0">
                <a:solidFill>
                  <a:srgbClr val="0000FF"/>
                </a:solidFill>
                <a:latin typeface="Calibri" panose="020F0502020204030204" pitchFamily="34" charset="0"/>
                <a:ea typeface="MS Mincho"/>
                <a:cs typeface="Times New Roman" panose="02020603050405020304" pitchFamily="18" charset="0"/>
                <a:hlinkClick r:id="rId2"/>
              </a:rPr>
              <a:t>DZiedonis@UCSD.edu</a:t>
            </a:r>
            <a:r>
              <a:rPr lang="en-US" sz="2400" dirty="0">
                <a:solidFill>
                  <a:prstClr val="black"/>
                </a:solidFill>
                <a:latin typeface="Calibri" panose="020F0502020204030204" pitchFamily="34" charset="0"/>
                <a:ea typeface="MS Mincho"/>
                <a:cs typeface="Times New Roman" panose="02020603050405020304" pitchFamily="18" charset="0"/>
              </a:rPr>
              <a:t> if you have additional questions, feedback from implementing, or other comments. </a:t>
            </a:r>
            <a:endParaRPr lang="en-US" sz="2400"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13</a:t>
            </a:fld>
            <a:endParaRPr lang="en-US">
              <a:solidFill>
                <a:srgbClr val="04617B">
                  <a:shade val="90000"/>
                </a:srgbClr>
              </a:solidFill>
            </a:endParaRPr>
          </a:p>
        </p:txBody>
      </p:sp>
    </p:spTree>
    <p:extLst>
      <p:ext uri="{BB962C8B-B14F-4D97-AF65-F5344CB8AC3E}">
        <p14:creationId xmlns:p14="http://schemas.microsoft.com/office/powerpoint/2010/main" val="318082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Raters</a:t>
            </a:r>
            <a:endParaRPr lang="en-US" dirty="0"/>
          </a:p>
        </p:txBody>
      </p:sp>
      <p:sp>
        <p:nvSpPr>
          <p:cNvPr id="3" name="Content Placeholder 2"/>
          <p:cNvSpPr>
            <a:spLocks noGrp="1"/>
          </p:cNvSpPr>
          <p:nvPr>
            <p:ph idx="1"/>
          </p:nvPr>
        </p:nvSpPr>
        <p:spPr/>
        <p:txBody>
          <a:bodyPr/>
          <a:lstStyle/>
          <a:p>
            <a:r>
              <a:rPr lang="en-US" dirty="0" smtClean="0"/>
              <a:t>Training on OD and DP – including key elements</a:t>
            </a:r>
          </a:p>
          <a:p>
            <a:r>
              <a:rPr lang="en-US" dirty="0" smtClean="0"/>
              <a:t>Read coding manual</a:t>
            </a:r>
          </a:p>
          <a:p>
            <a:r>
              <a:rPr lang="en-US" dirty="0" smtClean="0"/>
              <a:t>Review tools</a:t>
            </a:r>
          </a:p>
          <a:p>
            <a:r>
              <a:rPr lang="en-US" dirty="0" smtClean="0"/>
              <a:t>Listen to several complete recordings</a:t>
            </a:r>
          </a:p>
          <a:p>
            <a:r>
              <a:rPr lang="en-US" dirty="0" smtClean="0"/>
              <a:t>Assess inter-rater reliability with more experienced raters and supervisors</a:t>
            </a:r>
          </a:p>
          <a:p>
            <a:r>
              <a:rPr lang="en-US" dirty="0" smtClean="0"/>
              <a:t>SELECTION of Coders</a:t>
            </a:r>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14</a:t>
            </a:fld>
            <a:endParaRPr lang="en-US">
              <a:solidFill>
                <a:srgbClr val="04617B">
                  <a:shade val="90000"/>
                </a:srgbClr>
              </a:solidFill>
            </a:endParaRPr>
          </a:p>
        </p:txBody>
      </p:sp>
    </p:spTree>
    <p:extLst>
      <p:ext uri="{BB962C8B-B14F-4D97-AF65-F5344CB8AC3E}">
        <p14:creationId xmlns:p14="http://schemas.microsoft.com/office/powerpoint/2010/main" val="1836098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Rating a Recording</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Permission of Participants</a:t>
            </a:r>
          </a:p>
          <a:p>
            <a:pPr marL="514350" indent="-514350">
              <a:buFont typeface="+mj-lt"/>
              <a:buAutoNum type="arabicPeriod"/>
            </a:pPr>
            <a:r>
              <a:rPr lang="en-US" dirty="0" smtClean="0"/>
              <a:t>Code the Clinician Utterances – Use flow sheet</a:t>
            </a:r>
          </a:p>
          <a:p>
            <a:pPr marL="514350" indent="-514350">
              <a:buFont typeface="+mj-lt"/>
              <a:buAutoNum type="arabicPeriod"/>
            </a:pPr>
            <a:r>
              <a:rPr lang="en-US" dirty="0" smtClean="0"/>
              <a:t>Timestamps help – review / clarify sections</a:t>
            </a:r>
          </a:p>
          <a:p>
            <a:pPr marL="514350" indent="-514350">
              <a:buFont typeface="+mj-lt"/>
              <a:buAutoNum type="arabicPeriod"/>
            </a:pPr>
            <a:r>
              <a:rPr lang="en-US" dirty="0" smtClean="0"/>
              <a:t>Second step – rate the Key elements (10 in session)</a:t>
            </a:r>
          </a:p>
          <a:p>
            <a:pPr marL="514350" indent="-514350">
              <a:buFont typeface="+mj-lt"/>
              <a:buAutoNum type="arabicPeriod"/>
            </a:pPr>
            <a:r>
              <a:rPr lang="en-US" dirty="0" smtClean="0"/>
              <a:t>Complete the evaluation 3 questions to determine if session is DP Network Meeting</a:t>
            </a:r>
          </a:p>
          <a:p>
            <a:pPr marL="514350" indent="-514350">
              <a:buFont typeface="+mj-lt"/>
              <a:buAutoNum type="arabicPeriod"/>
            </a:pPr>
            <a:r>
              <a:rPr lang="en-US" dirty="0" smtClean="0"/>
              <a:t>Review with clinical team during training  </a:t>
            </a:r>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15</a:t>
            </a:fld>
            <a:endParaRPr lang="en-US">
              <a:solidFill>
                <a:srgbClr val="04617B">
                  <a:shade val="90000"/>
                </a:srgbClr>
              </a:solidFill>
            </a:endParaRPr>
          </a:p>
        </p:txBody>
      </p:sp>
    </p:spTree>
    <p:extLst>
      <p:ext uri="{BB962C8B-B14F-4D97-AF65-F5344CB8AC3E}">
        <p14:creationId xmlns:p14="http://schemas.microsoft.com/office/powerpoint/2010/main" val="376107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utterance? </a:t>
            </a:r>
            <a:endParaRPr lang="en-US" dirty="0"/>
          </a:p>
        </p:txBody>
      </p:sp>
      <p:sp>
        <p:nvSpPr>
          <p:cNvPr id="3" name="Content Placeholder 2"/>
          <p:cNvSpPr>
            <a:spLocks noGrp="1"/>
          </p:cNvSpPr>
          <p:nvPr>
            <p:ph idx="1"/>
          </p:nvPr>
        </p:nvSpPr>
        <p:spPr/>
        <p:txBody>
          <a:bodyPr/>
          <a:lstStyle/>
          <a:p>
            <a:r>
              <a:rPr lang="en-US" dirty="0" smtClean="0"/>
              <a:t>Key – assessing </a:t>
            </a:r>
            <a:r>
              <a:rPr lang="en-US" dirty="0" err="1" smtClean="0"/>
              <a:t>monologic</a:t>
            </a:r>
            <a:r>
              <a:rPr lang="en-US" dirty="0" smtClean="0"/>
              <a:t> versus dialogic clinician utterances</a:t>
            </a:r>
          </a:p>
          <a:p>
            <a:r>
              <a:rPr lang="en-US" dirty="0" smtClean="0"/>
              <a:t>Multiple utterances in an utterance</a:t>
            </a:r>
          </a:p>
          <a:p>
            <a:r>
              <a:rPr lang="en-US" dirty="0" smtClean="0"/>
              <a:t>Noting silences</a:t>
            </a:r>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16</a:t>
            </a:fld>
            <a:endParaRPr lang="en-US">
              <a:solidFill>
                <a:srgbClr val="04617B">
                  <a:shade val="90000"/>
                </a:srgbClr>
              </a:solidFill>
            </a:endParaRPr>
          </a:p>
        </p:txBody>
      </p:sp>
    </p:spTree>
    <p:extLst>
      <p:ext uri="{BB962C8B-B14F-4D97-AF65-F5344CB8AC3E}">
        <p14:creationId xmlns:p14="http://schemas.microsoft.com/office/powerpoint/2010/main" val="3339936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723612377"/>
              </p:ext>
            </p:extLst>
          </p:nvPr>
        </p:nvGraphicFramePr>
        <p:xfrm>
          <a:off x="0" y="5"/>
          <a:ext cx="9093896" cy="7512288"/>
        </p:xfrm>
        <a:graphic>
          <a:graphicData uri="http://schemas.openxmlformats.org/drawingml/2006/table">
            <a:tbl>
              <a:tblPr firstRow="1" firstCol="1" bandRow="1">
                <a:tableStyleId>{5C22544A-7EE6-4342-B048-85BDC9FD1C3A}</a:tableStyleId>
              </a:tblPr>
              <a:tblGrid>
                <a:gridCol w="9093896">
                  <a:extLst>
                    <a:ext uri="{9D8B030D-6E8A-4147-A177-3AD203B41FA5}">
                      <a16:colId xmlns:a16="http://schemas.microsoft.com/office/drawing/2014/main" val="235257472"/>
                    </a:ext>
                  </a:extLst>
                </a:gridCol>
              </a:tblGrid>
              <a:tr h="776892">
                <a:tc>
                  <a:txBody>
                    <a:bodyPr/>
                    <a:lstStyle/>
                    <a:p>
                      <a:pPr marL="0" marR="0" algn="just">
                        <a:lnSpc>
                          <a:spcPct val="107000"/>
                        </a:lnSpc>
                        <a:spcBef>
                          <a:spcPts val="0"/>
                        </a:spcBef>
                        <a:spcAft>
                          <a:spcPts val="0"/>
                        </a:spcAft>
                        <a:tabLst>
                          <a:tab pos="5314950" algn="l"/>
                        </a:tabLst>
                      </a:pPr>
                      <a:endParaRPr lang="en-US" sz="2000" dirty="0" smtClean="0">
                        <a:effectLst/>
                      </a:endParaRPr>
                    </a:p>
                    <a:p>
                      <a:pPr marL="0" marR="0" algn="just">
                        <a:lnSpc>
                          <a:spcPct val="107000"/>
                        </a:lnSpc>
                        <a:spcBef>
                          <a:spcPts val="0"/>
                        </a:spcBef>
                        <a:spcAft>
                          <a:spcPts val="0"/>
                        </a:spcAft>
                        <a:tabLst>
                          <a:tab pos="5314950" algn="l"/>
                        </a:tabLst>
                      </a:pPr>
                      <a:r>
                        <a:rPr lang="en-US" sz="2400" baseline="0" dirty="0" smtClean="0">
                          <a:solidFill>
                            <a:srgbClr val="FFFF00"/>
                          </a:solidFill>
                          <a:effectLst/>
                        </a:rPr>
                        <a:t>  The </a:t>
                      </a:r>
                      <a:r>
                        <a:rPr lang="en-US" sz="2800" baseline="0" dirty="0" smtClean="0">
                          <a:solidFill>
                            <a:srgbClr val="FFFF00"/>
                          </a:solidFill>
                          <a:effectLst/>
                        </a:rPr>
                        <a:t>12 </a:t>
                      </a:r>
                      <a:r>
                        <a:rPr lang="en-US" sz="2400" baseline="0" dirty="0" smtClean="0">
                          <a:solidFill>
                            <a:srgbClr val="FFFF00"/>
                          </a:solidFill>
                          <a:effectLst/>
                        </a:rPr>
                        <a:t>K</a:t>
                      </a:r>
                      <a:r>
                        <a:rPr lang="en-US" sz="2400" dirty="0" smtClean="0">
                          <a:solidFill>
                            <a:srgbClr val="FFFF00"/>
                          </a:solidFill>
                          <a:effectLst/>
                        </a:rPr>
                        <a:t>ey </a:t>
                      </a:r>
                      <a:r>
                        <a:rPr lang="en-US" sz="2400" dirty="0">
                          <a:solidFill>
                            <a:srgbClr val="FFFF00"/>
                          </a:solidFill>
                          <a:effectLst/>
                        </a:rPr>
                        <a:t>Elements of </a:t>
                      </a:r>
                      <a:r>
                        <a:rPr lang="en-US" sz="2400" dirty="0" smtClean="0">
                          <a:solidFill>
                            <a:srgbClr val="FFFF00"/>
                          </a:solidFill>
                          <a:effectLst/>
                        </a:rPr>
                        <a:t>Dialogic </a:t>
                      </a:r>
                      <a:r>
                        <a:rPr lang="en-US" sz="2400" dirty="0">
                          <a:solidFill>
                            <a:srgbClr val="FFFF00"/>
                          </a:solidFill>
                          <a:effectLst/>
                        </a:rPr>
                        <a:t>Practice in Open </a:t>
                      </a:r>
                      <a:r>
                        <a:rPr lang="en-US" sz="2400" dirty="0" smtClean="0">
                          <a:solidFill>
                            <a:srgbClr val="FFFF00"/>
                          </a:solidFill>
                          <a:effectLst/>
                        </a:rPr>
                        <a:t>Dialogue</a:t>
                      </a:r>
                      <a:endParaRPr lang="en-US" sz="2400" dirty="0">
                        <a:solidFill>
                          <a:srgbClr val="FFFF00"/>
                        </a:solidFill>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2064998450"/>
                  </a:ext>
                </a:extLst>
              </a:tr>
              <a:tr h="982195">
                <a:tc>
                  <a:txBody>
                    <a:bodyPr/>
                    <a:lstStyle/>
                    <a:p>
                      <a:pPr marL="0" marR="0" algn="just">
                        <a:lnSpc>
                          <a:spcPct val="107000"/>
                        </a:lnSpc>
                        <a:spcBef>
                          <a:spcPts val="0"/>
                        </a:spcBef>
                        <a:spcAft>
                          <a:spcPts val="0"/>
                        </a:spcAft>
                        <a:tabLst>
                          <a:tab pos="5314950" algn="l"/>
                        </a:tabLst>
                      </a:pPr>
                      <a:r>
                        <a:rPr lang="en-US" sz="2000" dirty="0" smtClean="0">
                          <a:effectLst/>
                        </a:rPr>
                        <a:t>     </a:t>
                      </a:r>
                    </a:p>
                    <a:p>
                      <a:pPr marL="0" marR="0" algn="just">
                        <a:lnSpc>
                          <a:spcPct val="107000"/>
                        </a:lnSpc>
                        <a:spcBef>
                          <a:spcPts val="0"/>
                        </a:spcBef>
                        <a:spcAft>
                          <a:spcPts val="0"/>
                        </a:spcAft>
                        <a:tabLst>
                          <a:tab pos="5314950" algn="l"/>
                        </a:tabLst>
                      </a:pPr>
                      <a:r>
                        <a:rPr lang="en-US" sz="2000" dirty="0" smtClean="0">
                          <a:solidFill>
                            <a:srgbClr val="FFFF00"/>
                          </a:solidFill>
                          <a:effectLst/>
                        </a:rPr>
                        <a:t>     Two </a:t>
                      </a:r>
                      <a:r>
                        <a:rPr lang="en-US" sz="2000" dirty="0">
                          <a:solidFill>
                            <a:srgbClr val="FFFF00"/>
                          </a:solidFill>
                          <a:effectLst/>
                        </a:rPr>
                        <a:t>Structural Elements</a:t>
                      </a:r>
                    </a:p>
                    <a:p>
                      <a:pPr marL="0" marR="0" algn="just">
                        <a:lnSpc>
                          <a:spcPct val="107000"/>
                        </a:lnSpc>
                        <a:spcBef>
                          <a:spcPts val="0"/>
                        </a:spcBef>
                        <a:spcAft>
                          <a:spcPts val="0"/>
                        </a:spcAft>
                        <a:tabLst>
                          <a:tab pos="5314950" algn="l"/>
                        </a:tabLst>
                      </a:pPr>
                      <a:r>
                        <a:rPr lang="en-US" sz="2000" dirty="0">
                          <a:effectLst/>
                        </a:rPr>
                        <a:t>   </a:t>
                      </a:r>
                      <a:r>
                        <a:rPr lang="en-US" sz="2000" dirty="0" smtClean="0">
                          <a:effectLst/>
                        </a:rPr>
                        <a:t>     1. Two </a:t>
                      </a:r>
                      <a:r>
                        <a:rPr lang="en-US" sz="2000" dirty="0">
                          <a:effectLst/>
                        </a:rPr>
                        <a:t>(or More) Therapists in the Team Meeting</a:t>
                      </a:r>
                      <a:endParaRPr lang="en-US" sz="20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4044336900"/>
                  </a:ext>
                </a:extLst>
              </a:tr>
              <a:tr h="343639">
                <a:tc>
                  <a:txBody>
                    <a:bodyPr/>
                    <a:lstStyle/>
                    <a:p>
                      <a:pPr marL="0" marR="0" algn="just">
                        <a:lnSpc>
                          <a:spcPct val="107000"/>
                        </a:lnSpc>
                        <a:spcBef>
                          <a:spcPts val="0"/>
                        </a:spcBef>
                        <a:spcAft>
                          <a:spcPts val="0"/>
                        </a:spcAft>
                        <a:tabLst>
                          <a:tab pos="5314950" algn="l"/>
                        </a:tabLst>
                      </a:pPr>
                      <a:r>
                        <a:rPr lang="en-US" sz="2000" dirty="0">
                          <a:effectLst/>
                        </a:rPr>
                        <a:t>   </a:t>
                      </a:r>
                      <a:r>
                        <a:rPr lang="en-US" sz="2000" dirty="0" smtClean="0">
                          <a:effectLst/>
                        </a:rPr>
                        <a:t>    2.  Participation </a:t>
                      </a:r>
                      <a:r>
                        <a:rPr lang="en-US" sz="2000" dirty="0">
                          <a:effectLst/>
                        </a:rPr>
                        <a:t>of Family / Individual’s Support Network</a:t>
                      </a:r>
                      <a:endParaRPr lang="en-US" sz="20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1813428693"/>
                  </a:ext>
                </a:extLst>
              </a:tr>
              <a:tr h="982195">
                <a:tc>
                  <a:txBody>
                    <a:bodyPr/>
                    <a:lstStyle/>
                    <a:p>
                      <a:pPr marL="0" marR="0" algn="just">
                        <a:lnSpc>
                          <a:spcPct val="107000"/>
                        </a:lnSpc>
                        <a:spcBef>
                          <a:spcPts val="0"/>
                        </a:spcBef>
                        <a:spcAft>
                          <a:spcPts val="0"/>
                        </a:spcAft>
                        <a:tabLst>
                          <a:tab pos="5314950" algn="l"/>
                        </a:tabLst>
                      </a:pPr>
                      <a:r>
                        <a:rPr lang="en-US" sz="2000" dirty="0" smtClean="0">
                          <a:effectLst/>
                        </a:rPr>
                        <a:t>  </a:t>
                      </a:r>
                    </a:p>
                    <a:p>
                      <a:pPr marL="0" marR="0" algn="just">
                        <a:lnSpc>
                          <a:spcPct val="107000"/>
                        </a:lnSpc>
                        <a:spcBef>
                          <a:spcPts val="0"/>
                        </a:spcBef>
                        <a:spcAft>
                          <a:spcPts val="0"/>
                        </a:spcAft>
                        <a:tabLst>
                          <a:tab pos="5314950" algn="l"/>
                        </a:tabLst>
                      </a:pPr>
                      <a:r>
                        <a:rPr lang="en-US" sz="2000" dirty="0" smtClean="0">
                          <a:effectLst/>
                        </a:rPr>
                        <a:t>     </a:t>
                      </a:r>
                      <a:r>
                        <a:rPr lang="en-US" sz="2000" dirty="0" smtClean="0">
                          <a:solidFill>
                            <a:srgbClr val="FFFF00"/>
                          </a:solidFill>
                          <a:effectLst/>
                        </a:rPr>
                        <a:t>Ten </a:t>
                      </a:r>
                      <a:r>
                        <a:rPr lang="en-US" sz="2000" dirty="0">
                          <a:solidFill>
                            <a:srgbClr val="FFFF00"/>
                          </a:solidFill>
                          <a:effectLst/>
                        </a:rPr>
                        <a:t>Clinician Dialogue Elements</a:t>
                      </a:r>
                    </a:p>
                    <a:p>
                      <a:pPr marL="0" marR="0" algn="just">
                        <a:lnSpc>
                          <a:spcPct val="107000"/>
                        </a:lnSpc>
                        <a:spcBef>
                          <a:spcPts val="0"/>
                        </a:spcBef>
                        <a:spcAft>
                          <a:spcPts val="0"/>
                        </a:spcAft>
                        <a:tabLst>
                          <a:tab pos="5314950" algn="l"/>
                        </a:tabLst>
                      </a:pPr>
                      <a:r>
                        <a:rPr lang="en-US" sz="2000" dirty="0">
                          <a:effectLst/>
                        </a:rPr>
                        <a:t>   </a:t>
                      </a:r>
                      <a:r>
                        <a:rPr lang="en-US" sz="2000" dirty="0" smtClean="0">
                          <a:effectLst/>
                        </a:rPr>
                        <a:t>     3.  Using </a:t>
                      </a:r>
                      <a:r>
                        <a:rPr lang="en-US" sz="2000" dirty="0">
                          <a:effectLst/>
                        </a:rPr>
                        <a:t>Open-Ended Questions</a:t>
                      </a:r>
                      <a:endParaRPr lang="en-US" sz="20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659928565"/>
                  </a:ext>
                </a:extLst>
              </a:tr>
              <a:tr h="343639">
                <a:tc>
                  <a:txBody>
                    <a:bodyPr/>
                    <a:lstStyle/>
                    <a:p>
                      <a:pPr marL="0" marR="0" algn="just">
                        <a:lnSpc>
                          <a:spcPct val="107000"/>
                        </a:lnSpc>
                        <a:spcBef>
                          <a:spcPts val="0"/>
                        </a:spcBef>
                        <a:spcAft>
                          <a:spcPts val="0"/>
                        </a:spcAft>
                        <a:tabLst>
                          <a:tab pos="5314950" algn="l"/>
                        </a:tabLst>
                      </a:pPr>
                      <a:r>
                        <a:rPr lang="en-US" sz="2000" dirty="0">
                          <a:effectLst/>
                        </a:rPr>
                        <a:t>   </a:t>
                      </a:r>
                      <a:r>
                        <a:rPr lang="en-US" sz="2000" dirty="0" smtClean="0">
                          <a:effectLst/>
                        </a:rPr>
                        <a:t>     4.  Responding </a:t>
                      </a:r>
                      <a:r>
                        <a:rPr lang="en-US" sz="2000" dirty="0">
                          <a:effectLst/>
                        </a:rPr>
                        <a:t>To Clients’ Utterances</a:t>
                      </a:r>
                      <a:endParaRPr lang="en-US" sz="20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1355589914"/>
                  </a:ext>
                </a:extLst>
              </a:tr>
              <a:tr h="343639">
                <a:tc>
                  <a:txBody>
                    <a:bodyPr/>
                    <a:lstStyle/>
                    <a:p>
                      <a:pPr marL="0" marR="0" algn="just">
                        <a:lnSpc>
                          <a:spcPct val="107000"/>
                        </a:lnSpc>
                        <a:spcBef>
                          <a:spcPts val="0"/>
                        </a:spcBef>
                        <a:spcAft>
                          <a:spcPts val="0"/>
                        </a:spcAft>
                        <a:tabLst>
                          <a:tab pos="5314950" algn="l"/>
                        </a:tabLst>
                      </a:pPr>
                      <a:r>
                        <a:rPr lang="en-US" sz="2000" dirty="0">
                          <a:effectLst/>
                        </a:rPr>
                        <a:t>   </a:t>
                      </a:r>
                      <a:r>
                        <a:rPr lang="en-US" sz="2000" dirty="0" smtClean="0">
                          <a:effectLst/>
                        </a:rPr>
                        <a:t>     5.  Emphasizing </a:t>
                      </a:r>
                      <a:r>
                        <a:rPr lang="en-US" sz="2000" dirty="0">
                          <a:effectLst/>
                        </a:rPr>
                        <a:t>the Present Moment</a:t>
                      </a:r>
                      <a:endParaRPr lang="en-US" sz="20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3101637721"/>
                  </a:ext>
                </a:extLst>
              </a:tr>
              <a:tr h="343639">
                <a:tc>
                  <a:txBody>
                    <a:bodyPr/>
                    <a:lstStyle/>
                    <a:p>
                      <a:pPr marL="0" marR="0" algn="just">
                        <a:lnSpc>
                          <a:spcPct val="107000"/>
                        </a:lnSpc>
                        <a:spcBef>
                          <a:spcPts val="0"/>
                        </a:spcBef>
                        <a:spcAft>
                          <a:spcPts val="0"/>
                        </a:spcAft>
                        <a:tabLst>
                          <a:tab pos="5314950" algn="l"/>
                        </a:tabLst>
                      </a:pPr>
                      <a:r>
                        <a:rPr lang="en-US" sz="2000" dirty="0">
                          <a:effectLst/>
                        </a:rPr>
                        <a:t>   </a:t>
                      </a:r>
                      <a:r>
                        <a:rPr lang="en-US" sz="2000" dirty="0" smtClean="0">
                          <a:effectLst/>
                        </a:rPr>
                        <a:t>     6.</a:t>
                      </a:r>
                      <a:r>
                        <a:rPr lang="en-US" sz="2000" baseline="0" dirty="0" smtClean="0">
                          <a:effectLst/>
                        </a:rPr>
                        <a:t>  </a:t>
                      </a:r>
                      <a:r>
                        <a:rPr lang="en-US" sz="2000" dirty="0" smtClean="0">
                          <a:effectLst/>
                        </a:rPr>
                        <a:t>Eliciting </a:t>
                      </a:r>
                      <a:r>
                        <a:rPr lang="en-US" sz="2000" dirty="0">
                          <a:effectLst/>
                        </a:rPr>
                        <a:t>Multiple Viewpoints</a:t>
                      </a:r>
                      <a:endParaRPr lang="en-US" sz="20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4091816291"/>
                  </a:ext>
                </a:extLst>
              </a:tr>
              <a:tr h="343639">
                <a:tc>
                  <a:txBody>
                    <a:bodyPr/>
                    <a:lstStyle/>
                    <a:p>
                      <a:pPr marL="0" marR="0" algn="just">
                        <a:lnSpc>
                          <a:spcPct val="107000"/>
                        </a:lnSpc>
                        <a:spcBef>
                          <a:spcPts val="0"/>
                        </a:spcBef>
                        <a:spcAft>
                          <a:spcPts val="0"/>
                        </a:spcAft>
                        <a:tabLst>
                          <a:tab pos="5314950" algn="l"/>
                        </a:tabLst>
                      </a:pPr>
                      <a:r>
                        <a:rPr lang="en-US" sz="2000" dirty="0">
                          <a:effectLst/>
                        </a:rPr>
                        <a:t>   </a:t>
                      </a:r>
                      <a:r>
                        <a:rPr lang="en-US" sz="2000" dirty="0" smtClean="0">
                          <a:effectLst/>
                        </a:rPr>
                        <a:t>     7.  Use </a:t>
                      </a:r>
                      <a:r>
                        <a:rPr lang="en-US" sz="2000" dirty="0">
                          <a:effectLst/>
                        </a:rPr>
                        <a:t>of a Relational Focus in the Dialogue</a:t>
                      </a:r>
                      <a:endParaRPr lang="en-US" sz="20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3003264761"/>
                  </a:ext>
                </a:extLst>
              </a:tr>
              <a:tr h="703191">
                <a:tc>
                  <a:txBody>
                    <a:bodyPr/>
                    <a:lstStyle/>
                    <a:p>
                      <a:pPr marL="0" marR="0" algn="just">
                        <a:lnSpc>
                          <a:spcPct val="107000"/>
                        </a:lnSpc>
                        <a:spcBef>
                          <a:spcPts val="0"/>
                        </a:spcBef>
                        <a:spcAft>
                          <a:spcPts val="0"/>
                        </a:spcAft>
                        <a:tabLst>
                          <a:tab pos="5314950" algn="l"/>
                        </a:tabLst>
                      </a:pPr>
                      <a:r>
                        <a:rPr lang="en-US" sz="2000" dirty="0">
                          <a:effectLst/>
                        </a:rPr>
                        <a:t>   </a:t>
                      </a:r>
                      <a:r>
                        <a:rPr lang="en-US" sz="2000" dirty="0" smtClean="0">
                          <a:effectLst/>
                        </a:rPr>
                        <a:t>     8. Responding </a:t>
                      </a:r>
                      <a:r>
                        <a:rPr lang="en-US" sz="2000" dirty="0">
                          <a:effectLst/>
                        </a:rPr>
                        <a:t>to Problem Discourse or Behavior </a:t>
                      </a:r>
                      <a:endParaRPr lang="en-US" sz="2000" dirty="0" smtClean="0">
                        <a:effectLst/>
                      </a:endParaRPr>
                    </a:p>
                    <a:p>
                      <a:pPr marL="0" marR="0" algn="just">
                        <a:lnSpc>
                          <a:spcPct val="107000"/>
                        </a:lnSpc>
                        <a:spcBef>
                          <a:spcPts val="0"/>
                        </a:spcBef>
                        <a:spcAft>
                          <a:spcPts val="0"/>
                        </a:spcAft>
                        <a:tabLst>
                          <a:tab pos="5314950" algn="l"/>
                        </a:tabLst>
                      </a:pPr>
                      <a:r>
                        <a:rPr lang="en-US" sz="2000" dirty="0" smtClean="0">
                          <a:effectLst/>
                        </a:rPr>
                        <a:t>             in </a:t>
                      </a:r>
                      <a:r>
                        <a:rPr lang="en-US" sz="2000" dirty="0">
                          <a:effectLst/>
                        </a:rPr>
                        <a:t>a Matter-of-Fact Style and Attentive to Meanings</a:t>
                      </a:r>
                      <a:endParaRPr lang="en-US" sz="20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1357548748"/>
                  </a:ext>
                </a:extLst>
              </a:tr>
              <a:tr h="343639">
                <a:tc>
                  <a:txBody>
                    <a:bodyPr/>
                    <a:lstStyle/>
                    <a:p>
                      <a:pPr marL="0" marR="0" algn="just">
                        <a:lnSpc>
                          <a:spcPct val="107000"/>
                        </a:lnSpc>
                        <a:spcBef>
                          <a:spcPts val="0"/>
                        </a:spcBef>
                        <a:spcAft>
                          <a:spcPts val="0"/>
                        </a:spcAft>
                        <a:tabLst>
                          <a:tab pos="5314950" algn="l"/>
                        </a:tabLst>
                      </a:pPr>
                      <a:r>
                        <a:rPr lang="en-US" sz="2000" dirty="0">
                          <a:effectLst/>
                        </a:rPr>
                        <a:t>   </a:t>
                      </a:r>
                      <a:r>
                        <a:rPr lang="en-US" sz="2000" dirty="0" smtClean="0">
                          <a:effectLst/>
                        </a:rPr>
                        <a:t>     9.  Emphasizing </a:t>
                      </a:r>
                      <a:r>
                        <a:rPr lang="en-US" sz="2000" dirty="0">
                          <a:effectLst/>
                        </a:rPr>
                        <a:t>the Clients’ Own Words and Stories, Not Symptoms</a:t>
                      </a:r>
                      <a:endParaRPr lang="en-US" sz="20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994420204"/>
                  </a:ext>
                </a:extLst>
              </a:tr>
              <a:tr h="369492">
                <a:tc>
                  <a:txBody>
                    <a:bodyPr/>
                    <a:lstStyle/>
                    <a:p>
                      <a:pPr marL="0" marR="0" algn="just">
                        <a:lnSpc>
                          <a:spcPct val="107000"/>
                        </a:lnSpc>
                        <a:spcBef>
                          <a:spcPts val="0"/>
                        </a:spcBef>
                        <a:spcAft>
                          <a:spcPts val="0"/>
                        </a:spcAft>
                        <a:tabLst>
                          <a:tab pos="5314950" algn="l"/>
                        </a:tabLst>
                      </a:pPr>
                      <a:r>
                        <a:rPr lang="en-US" sz="2000" dirty="0">
                          <a:effectLst/>
                        </a:rPr>
                        <a:t>   </a:t>
                      </a:r>
                      <a:r>
                        <a:rPr lang="en-US" sz="2000" dirty="0" smtClean="0">
                          <a:effectLst/>
                        </a:rPr>
                        <a:t>    10.  Conversation </a:t>
                      </a:r>
                      <a:r>
                        <a:rPr lang="en-US" sz="2000" dirty="0">
                          <a:effectLst/>
                        </a:rPr>
                        <a:t>Amongst Professionals (Reflections) in </a:t>
                      </a:r>
                      <a:r>
                        <a:rPr lang="en-US" sz="2000" dirty="0" smtClean="0">
                          <a:effectLst/>
                        </a:rPr>
                        <a:t>Meeting</a:t>
                      </a:r>
                      <a:endParaRPr lang="en-US" sz="20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1616244036"/>
                  </a:ext>
                </a:extLst>
              </a:tr>
              <a:tr h="982195">
                <a:tc>
                  <a:txBody>
                    <a:bodyPr/>
                    <a:lstStyle/>
                    <a:p>
                      <a:pPr marL="0" marR="0" algn="just">
                        <a:lnSpc>
                          <a:spcPct val="107000"/>
                        </a:lnSpc>
                        <a:spcBef>
                          <a:spcPts val="0"/>
                        </a:spcBef>
                        <a:spcAft>
                          <a:spcPts val="0"/>
                        </a:spcAft>
                        <a:tabLst>
                          <a:tab pos="5314950" algn="l"/>
                        </a:tabLst>
                      </a:pPr>
                      <a:r>
                        <a:rPr lang="en-US" sz="2000" dirty="0">
                          <a:effectLst/>
                        </a:rPr>
                        <a:t>   </a:t>
                      </a:r>
                      <a:r>
                        <a:rPr lang="en-US" sz="2000" dirty="0" smtClean="0">
                          <a:effectLst/>
                        </a:rPr>
                        <a:t>     11. Being Transparent</a:t>
                      </a:r>
                    </a:p>
                    <a:p>
                      <a:pPr marL="0" marR="0" indent="0" algn="just" defTabSz="914400" rtl="0" eaLnBrk="1" fontAlgn="auto" latinLnBrk="0" hangingPunct="1">
                        <a:lnSpc>
                          <a:spcPct val="107000"/>
                        </a:lnSpc>
                        <a:spcBef>
                          <a:spcPts val="0"/>
                        </a:spcBef>
                        <a:spcAft>
                          <a:spcPts val="0"/>
                        </a:spcAft>
                        <a:buClrTx/>
                        <a:buSzTx/>
                        <a:buFontTx/>
                        <a:buNone/>
                        <a:tabLst>
                          <a:tab pos="5314950" algn="l"/>
                        </a:tabLst>
                        <a:defRPr/>
                      </a:pPr>
                      <a:r>
                        <a:rPr lang="en-US" sz="2000" dirty="0" smtClean="0">
                          <a:effectLst/>
                        </a:rPr>
                        <a:t>        12.  Tolerating</a:t>
                      </a:r>
                      <a:r>
                        <a:rPr lang="en-US" sz="2000" baseline="0" dirty="0" smtClean="0">
                          <a:effectLst/>
                        </a:rPr>
                        <a:t> Uncertainty</a:t>
                      </a:r>
                      <a:r>
                        <a:rPr lang="en-US" sz="2000" dirty="0" smtClean="0">
                          <a:effectLst/>
                        </a:rPr>
                        <a:t> </a:t>
                      </a:r>
                    </a:p>
                    <a:p>
                      <a:pPr marL="0" marR="0" indent="0" algn="just" defTabSz="914400" rtl="0" eaLnBrk="1" fontAlgn="auto" latinLnBrk="0" hangingPunct="1">
                        <a:lnSpc>
                          <a:spcPct val="107000"/>
                        </a:lnSpc>
                        <a:spcBef>
                          <a:spcPts val="0"/>
                        </a:spcBef>
                        <a:spcAft>
                          <a:spcPts val="0"/>
                        </a:spcAft>
                        <a:buClrTx/>
                        <a:buSzTx/>
                        <a:buFontTx/>
                        <a:buNone/>
                        <a:tabLst>
                          <a:tab pos="5314950" algn="l"/>
                        </a:tabLst>
                        <a:defRPr/>
                      </a:pPr>
                      <a:r>
                        <a:rPr kumimoji="0" lang="en-US" sz="2000" b="1" i="1" kern="1200" dirty="0" smtClean="0">
                          <a:solidFill>
                            <a:schemeClr val="lt1"/>
                          </a:solidFill>
                          <a:effectLst/>
                          <a:latin typeface="+mn-lt"/>
                          <a:ea typeface="+mn-ea"/>
                          <a:cs typeface="+mn-cs"/>
                        </a:rPr>
                        <a:t>                                                                              </a:t>
                      </a:r>
                      <a:r>
                        <a:rPr kumimoji="0" lang="en-US" sz="1800" b="1" i="1" kern="1200" dirty="0" smtClean="0">
                          <a:solidFill>
                            <a:schemeClr val="lt1"/>
                          </a:solidFill>
                          <a:effectLst/>
                          <a:latin typeface="+mn-lt"/>
                          <a:ea typeface="+mn-ea"/>
                          <a:cs typeface="+mn-cs"/>
                        </a:rPr>
                        <a:t>(Olson, </a:t>
                      </a:r>
                      <a:r>
                        <a:rPr kumimoji="0" lang="en-US" sz="1800" b="1" i="1" kern="1200" dirty="0" err="1" smtClean="0">
                          <a:solidFill>
                            <a:schemeClr val="lt1"/>
                          </a:solidFill>
                          <a:effectLst/>
                          <a:latin typeface="+mn-lt"/>
                          <a:ea typeface="+mn-ea"/>
                          <a:cs typeface="+mn-cs"/>
                        </a:rPr>
                        <a:t>Seikkula</a:t>
                      </a:r>
                      <a:r>
                        <a:rPr kumimoji="0" lang="en-US" sz="1800" b="1" i="1" kern="1200" dirty="0" smtClean="0">
                          <a:solidFill>
                            <a:schemeClr val="lt1"/>
                          </a:solidFill>
                          <a:effectLst/>
                          <a:latin typeface="+mn-lt"/>
                          <a:ea typeface="+mn-ea"/>
                          <a:cs typeface="+mn-cs"/>
                        </a:rPr>
                        <a:t>, and Ziedonis, 2014)</a:t>
                      </a:r>
                      <a:endParaRPr kumimoji="0" lang="en-US" sz="1800" b="1" kern="1200" dirty="0" smtClean="0">
                        <a:solidFill>
                          <a:schemeClr val="lt1"/>
                        </a:solidFill>
                        <a:effectLst/>
                        <a:latin typeface="+mn-lt"/>
                        <a:ea typeface="+mn-ea"/>
                        <a:cs typeface="+mn-cs"/>
                      </a:endParaRPr>
                    </a:p>
                    <a:p>
                      <a:pPr marL="0" marR="0" algn="just">
                        <a:lnSpc>
                          <a:spcPct val="107000"/>
                        </a:lnSpc>
                        <a:spcBef>
                          <a:spcPts val="0"/>
                        </a:spcBef>
                        <a:spcAft>
                          <a:spcPts val="0"/>
                        </a:spcAft>
                        <a:tabLst>
                          <a:tab pos="5314950" algn="l"/>
                        </a:tabLst>
                      </a:pPr>
                      <a:endParaRPr lang="en-US" sz="2000" dirty="0" smtClean="0">
                        <a:effectLst/>
                      </a:endParaRPr>
                    </a:p>
                    <a:p>
                      <a:pPr marL="0" marR="0" algn="just">
                        <a:lnSpc>
                          <a:spcPct val="107000"/>
                        </a:lnSpc>
                        <a:spcBef>
                          <a:spcPts val="0"/>
                        </a:spcBef>
                        <a:spcAft>
                          <a:spcPts val="0"/>
                        </a:spcAft>
                        <a:tabLst>
                          <a:tab pos="5314950" algn="l"/>
                        </a:tabLst>
                      </a:pPr>
                      <a:endParaRPr lang="en-US" sz="20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6618729"/>
                  </a:ext>
                </a:extLst>
              </a:tr>
            </a:tbl>
          </a:graphicData>
        </a:graphic>
      </p:graphicFrame>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17</a:t>
            </a:fld>
            <a:endParaRPr lang="en-US">
              <a:solidFill>
                <a:srgbClr val="04617B">
                  <a:shade val="90000"/>
                </a:srgbClr>
              </a:solidFill>
            </a:endParaRPr>
          </a:p>
        </p:txBody>
      </p:sp>
    </p:spTree>
    <p:extLst>
      <p:ext uri="{BB962C8B-B14F-4D97-AF65-F5344CB8AC3E}">
        <p14:creationId xmlns:p14="http://schemas.microsoft.com/office/powerpoint/2010/main" val="1002302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304" y="1211392"/>
            <a:ext cx="8229600" cy="1143000"/>
          </a:xfrm>
        </p:spPr>
        <p:txBody>
          <a:bodyPr>
            <a:normAutofit fontScale="90000"/>
          </a:bodyPr>
          <a:lstStyle/>
          <a:p>
            <a:r>
              <a:rPr lang="en-US" dirty="0" smtClean="0"/>
              <a:t>What’s acceptable level of each element?  How score?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39946455"/>
              </p:ext>
            </p:extLst>
          </p:nvPr>
        </p:nvGraphicFramePr>
        <p:xfrm>
          <a:off x="457200" y="3081402"/>
          <a:ext cx="8231444" cy="1290180"/>
        </p:xfrm>
        <a:graphic>
          <a:graphicData uri="http://schemas.openxmlformats.org/drawingml/2006/table">
            <a:tbl>
              <a:tblPr firstRow="1" firstCol="1" bandRow="1">
                <a:tableStyleId>{5C22544A-7EE6-4342-B048-85BDC9FD1C3A}</a:tableStyleId>
              </a:tblPr>
              <a:tblGrid>
                <a:gridCol w="3227296">
                  <a:extLst>
                    <a:ext uri="{9D8B030D-6E8A-4147-A177-3AD203B41FA5}">
                      <a16:colId xmlns:a16="http://schemas.microsoft.com/office/drawing/2014/main" val="83988930"/>
                    </a:ext>
                  </a:extLst>
                </a:gridCol>
                <a:gridCol w="1434230">
                  <a:extLst>
                    <a:ext uri="{9D8B030D-6E8A-4147-A177-3AD203B41FA5}">
                      <a16:colId xmlns:a16="http://schemas.microsoft.com/office/drawing/2014/main" val="2275106418"/>
                    </a:ext>
                  </a:extLst>
                </a:gridCol>
                <a:gridCol w="1453020">
                  <a:extLst>
                    <a:ext uri="{9D8B030D-6E8A-4147-A177-3AD203B41FA5}">
                      <a16:colId xmlns:a16="http://schemas.microsoft.com/office/drawing/2014/main" val="3155628635"/>
                    </a:ext>
                  </a:extLst>
                </a:gridCol>
                <a:gridCol w="807928">
                  <a:extLst>
                    <a:ext uri="{9D8B030D-6E8A-4147-A177-3AD203B41FA5}">
                      <a16:colId xmlns:a16="http://schemas.microsoft.com/office/drawing/2014/main" val="2036119557"/>
                    </a:ext>
                  </a:extLst>
                </a:gridCol>
                <a:gridCol w="1308970">
                  <a:extLst>
                    <a:ext uri="{9D8B030D-6E8A-4147-A177-3AD203B41FA5}">
                      <a16:colId xmlns:a16="http://schemas.microsoft.com/office/drawing/2014/main" val="1725585939"/>
                    </a:ext>
                  </a:extLst>
                </a:gridCol>
              </a:tblGrid>
              <a:tr h="1290180">
                <a:tc>
                  <a:txBody>
                    <a:bodyPr/>
                    <a:lstStyle/>
                    <a:p>
                      <a:pPr marL="0" marR="0">
                        <a:spcBef>
                          <a:spcPts val="0"/>
                        </a:spcBef>
                        <a:spcAft>
                          <a:spcPts val="0"/>
                        </a:spcAft>
                      </a:pPr>
                      <a:r>
                        <a:rPr lang="en-US" sz="1800" dirty="0">
                          <a:effectLst/>
                        </a:rPr>
                        <a:t>B. 12 Key elements of fidelity</a:t>
                      </a:r>
                      <a:endParaRPr lang="en-US" sz="1800" dirty="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000" baseline="0" dirty="0" smtClean="0">
                          <a:effectLst/>
                        </a:rPr>
                        <a:t>1 </a:t>
                      </a:r>
                      <a:r>
                        <a:rPr lang="en-US" sz="1800" baseline="0" dirty="0" smtClean="0">
                          <a:effectLst/>
                        </a:rPr>
                        <a:t>– </a:t>
                      </a:r>
                    </a:p>
                    <a:p>
                      <a:pPr marL="0" marR="0" algn="ctr">
                        <a:spcBef>
                          <a:spcPts val="0"/>
                        </a:spcBef>
                        <a:spcAft>
                          <a:spcPts val="0"/>
                        </a:spcAft>
                      </a:pPr>
                      <a:r>
                        <a:rPr lang="en-US" sz="1800" dirty="0" smtClean="0">
                          <a:effectLst/>
                        </a:rPr>
                        <a:t>Not </a:t>
                      </a:r>
                      <a:r>
                        <a:rPr lang="en-US" sz="1800" dirty="0">
                          <a:effectLst/>
                        </a:rPr>
                        <a:t>at acceptable level</a:t>
                      </a:r>
                      <a:endParaRPr lang="en-US" sz="1800" dirty="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800" dirty="0" smtClean="0">
                          <a:effectLst/>
                        </a:rPr>
                        <a:t>2 - Acceptable</a:t>
                      </a:r>
                      <a:endParaRPr lang="en-US" sz="1800" dirty="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smtClean="0">
                          <a:effectLst/>
                        </a:rPr>
                        <a:t>3 -Good</a:t>
                      </a:r>
                      <a:endParaRPr lang="en-US" sz="1800" dirty="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dirty="0" smtClean="0">
                          <a:effectLst/>
                        </a:rPr>
                        <a:t>4 -Excellent</a:t>
                      </a:r>
                      <a:endParaRPr lang="en-US" sz="18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1567331608"/>
                  </a:ext>
                </a:extLst>
              </a:tr>
            </a:tbl>
          </a:graphicData>
        </a:graphic>
      </p:graphicFrame>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18</a:t>
            </a:fld>
            <a:endParaRPr lang="en-US">
              <a:solidFill>
                <a:srgbClr val="04617B">
                  <a:shade val="90000"/>
                </a:srgbClr>
              </a:solidFill>
            </a:endParaRPr>
          </a:p>
        </p:txBody>
      </p:sp>
    </p:spTree>
    <p:extLst>
      <p:ext uri="{BB962C8B-B14F-4D97-AF65-F5344CB8AC3E}">
        <p14:creationId xmlns:p14="http://schemas.microsoft.com/office/powerpoint/2010/main" val="1465865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6028"/>
            <a:ext cx="8229600" cy="1143000"/>
          </a:xfrm>
        </p:spPr>
        <p:txBody>
          <a:bodyPr>
            <a:normAutofit fontScale="90000"/>
          </a:bodyPr>
          <a:lstStyle/>
          <a:p>
            <a:r>
              <a:rPr lang="en-US" dirty="0" smtClean="0"/>
              <a:t>How decide if the session was a DP meeting? </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1438303"/>
              </p:ext>
            </p:extLst>
          </p:nvPr>
        </p:nvGraphicFramePr>
        <p:xfrm>
          <a:off x="319414" y="2351493"/>
          <a:ext cx="8605381" cy="426720"/>
        </p:xfrm>
        <a:graphic>
          <a:graphicData uri="http://schemas.openxmlformats.org/drawingml/2006/table">
            <a:tbl>
              <a:tblPr firstRow="1" firstCol="1" bandRow="1">
                <a:tableStyleId>{5C22544A-7EE6-4342-B048-85BDC9FD1C3A}</a:tableStyleId>
              </a:tblPr>
              <a:tblGrid>
                <a:gridCol w="8605381">
                  <a:extLst>
                    <a:ext uri="{9D8B030D-6E8A-4147-A177-3AD203B41FA5}">
                      <a16:colId xmlns:a16="http://schemas.microsoft.com/office/drawing/2014/main" val="3719276212"/>
                    </a:ext>
                  </a:extLst>
                </a:gridCol>
              </a:tblGrid>
              <a:tr h="401250">
                <a:tc>
                  <a:txBody>
                    <a:bodyPr/>
                    <a:lstStyle/>
                    <a:p>
                      <a:pPr marL="0" marR="0">
                        <a:spcBef>
                          <a:spcPts val="0"/>
                        </a:spcBef>
                        <a:spcAft>
                          <a:spcPts val="0"/>
                        </a:spcAft>
                      </a:pPr>
                      <a:r>
                        <a:rPr lang="en-US" sz="2800" dirty="0">
                          <a:effectLst/>
                        </a:rPr>
                        <a:t>C. Overall quality</a:t>
                      </a:r>
                      <a:endParaRPr lang="en-US" sz="28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2920317407"/>
                  </a:ext>
                </a:extLst>
              </a:tr>
            </a:tbl>
          </a:graphicData>
        </a:graphic>
      </p:graphicFrame>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19</a:t>
            </a:fld>
            <a:endParaRPr lang="en-US">
              <a:solidFill>
                <a:srgbClr val="04617B">
                  <a:shade val="90000"/>
                </a:srgbClr>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621496950"/>
              </p:ext>
            </p:extLst>
          </p:nvPr>
        </p:nvGraphicFramePr>
        <p:xfrm>
          <a:off x="319413" y="2954532"/>
          <a:ext cx="8605381" cy="3658489"/>
        </p:xfrm>
        <a:graphic>
          <a:graphicData uri="http://schemas.openxmlformats.org/drawingml/2006/table">
            <a:tbl>
              <a:tblPr firstRow="1" firstCol="1" bandRow="1">
                <a:tableStyleId>{5C22544A-7EE6-4342-B048-85BDC9FD1C3A}</a:tableStyleId>
              </a:tblPr>
              <a:tblGrid>
                <a:gridCol w="7206133">
                  <a:extLst>
                    <a:ext uri="{9D8B030D-6E8A-4147-A177-3AD203B41FA5}">
                      <a16:colId xmlns:a16="http://schemas.microsoft.com/office/drawing/2014/main" val="2870496183"/>
                    </a:ext>
                  </a:extLst>
                </a:gridCol>
                <a:gridCol w="699624">
                  <a:extLst>
                    <a:ext uri="{9D8B030D-6E8A-4147-A177-3AD203B41FA5}">
                      <a16:colId xmlns:a16="http://schemas.microsoft.com/office/drawing/2014/main" val="130731755"/>
                    </a:ext>
                  </a:extLst>
                </a:gridCol>
                <a:gridCol w="699624">
                  <a:extLst>
                    <a:ext uri="{9D8B030D-6E8A-4147-A177-3AD203B41FA5}">
                      <a16:colId xmlns:a16="http://schemas.microsoft.com/office/drawing/2014/main" val="4033193690"/>
                    </a:ext>
                  </a:extLst>
                </a:gridCol>
              </a:tblGrid>
              <a:tr h="0">
                <a:tc>
                  <a:txBody>
                    <a:bodyPr/>
                    <a:lstStyle/>
                    <a:p>
                      <a:pPr marL="0" marR="0">
                        <a:lnSpc>
                          <a:spcPct val="107000"/>
                        </a:lnSpc>
                        <a:spcBef>
                          <a:spcPts val="0"/>
                        </a:spcBef>
                        <a:spcAft>
                          <a:spcPts val="0"/>
                        </a:spcAft>
                      </a:pPr>
                      <a:r>
                        <a:rPr lang="en-US" sz="1800">
                          <a:effectLst/>
                        </a:rPr>
                        <a:t> </a:t>
                      </a:r>
                      <a:endParaRPr lang="en-US" sz="180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Yes</a:t>
                      </a:r>
                      <a:endParaRPr lang="en-US" sz="110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200">
                          <a:effectLst/>
                        </a:rPr>
                        <a:t>No</a:t>
                      </a:r>
                      <a:endParaRPr lang="en-US" sz="110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3103980575"/>
                  </a:ext>
                </a:extLst>
              </a:tr>
              <a:tr h="0">
                <a:tc>
                  <a:txBody>
                    <a:bodyPr/>
                    <a:lstStyle/>
                    <a:p>
                      <a:pPr marL="0" marR="0">
                        <a:lnSpc>
                          <a:spcPct val="115000"/>
                        </a:lnSpc>
                        <a:spcBef>
                          <a:spcPts val="0"/>
                        </a:spcBef>
                        <a:spcAft>
                          <a:spcPts val="0"/>
                        </a:spcAft>
                      </a:pPr>
                      <a:r>
                        <a:rPr lang="en-US" sz="2400" dirty="0">
                          <a:effectLst/>
                        </a:rPr>
                        <a:t>1. Was the proportion of dialogic statements </a:t>
                      </a:r>
                      <a:r>
                        <a:rPr lang="en-US" sz="2400" dirty="0" smtClean="0">
                          <a:effectLst/>
                        </a:rPr>
                        <a:t> versus </a:t>
                      </a:r>
                      <a:r>
                        <a:rPr lang="en-US" sz="2400" dirty="0" err="1" smtClean="0">
                          <a:effectLst/>
                        </a:rPr>
                        <a:t>monologic</a:t>
                      </a:r>
                      <a:r>
                        <a:rPr lang="en-US" sz="2400" baseline="0" dirty="0" smtClean="0">
                          <a:effectLst/>
                        </a:rPr>
                        <a:t> statements - </a:t>
                      </a:r>
                      <a:r>
                        <a:rPr lang="en-US" sz="2400" dirty="0" smtClean="0">
                          <a:effectLst/>
                        </a:rPr>
                        <a:t>at </a:t>
                      </a:r>
                      <a:r>
                        <a:rPr lang="en-US" sz="2400" dirty="0">
                          <a:effectLst/>
                        </a:rPr>
                        <a:t>least two-thirds (0.67)?</a:t>
                      </a:r>
                      <a:endParaRPr lang="en-US" sz="2400" dirty="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a:effectLst/>
                        </a:rPr>
                        <a:t> </a:t>
                      </a:r>
                      <a:endParaRPr lang="en-US" sz="110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a:effectLst/>
                        </a:rPr>
                        <a:t> </a:t>
                      </a:r>
                      <a:endParaRPr lang="en-US" sz="110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876131313"/>
                  </a:ext>
                </a:extLst>
              </a:tr>
              <a:tr h="0">
                <a:tc>
                  <a:txBody>
                    <a:bodyPr/>
                    <a:lstStyle/>
                    <a:p>
                      <a:pPr marL="0" marR="0">
                        <a:lnSpc>
                          <a:spcPct val="115000"/>
                        </a:lnSpc>
                        <a:spcBef>
                          <a:spcPts val="0"/>
                        </a:spcBef>
                        <a:spcAft>
                          <a:spcPts val="0"/>
                        </a:spcAft>
                      </a:pPr>
                      <a:r>
                        <a:rPr lang="en-US" sz="2400" dirty="0">
                          <a:effectLst/>
                        </a:rPr>
                        <a:t>2. Were at least 8 of the 10 fidelity items in Section B at the level of “Acceptable” or higher?</a:t>
                      </a:r>
                      <a:endParaRPr lang="en-US" sz="2400" dirty="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a:effectLst/>
                        </a:rPr>
                        <a:t> </a:t>
                      </a:r>
                      <a:endParaRPr lang="en-US" sz="110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a:effectLst/>
                        </a:rPr>
                        <a:t> </a:t>
                      </a:r>
                      <a:endParaRPr lang="en-US" sz="110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1254873745"/>
                  </a:ext>
                </a:extLst>
              </a:tr>
              <a:tr h="0">
                <a:tc>
                  <a:txBody>
                    <a:bodyPr/>
                    <a:lstStyle/>
                    <a:p>
                      <a:pPr marL="0" marR="0">
                        <a:lnSpc>
                          <a:spcPct val="115000"/>
                        </a:lnSpc>
                        <a:spcBef>
                          <a:spcPts val="0"/>
                        </a:spcBef>
                        <a:spcAft>
                          <a:spcPts val="0"/>
                        </a:spcAft>
                      </a:pPr>
                      <a:r>
                        <a:rPr lang="en-US" sz="2400" dirty="0">
                          <a:effectLst/>
                        </a:rPr>
                        <a:t>3. Were there fewer than two instances of patronizing or disrespectful statements from red boxes in Section A?</a:t>
                      </a:r>
                      <a:endParaRPr lang="en-US" sz="2400" dirty="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MS Mincho"/>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dirty="0">
                          <a:effectLst/>
                        </a:rPr>
                        <a:t> </a:t>
                      </a:r>
                      <a:endParaRPr lang="en-US" sz="1100" dirty="0">
                        <a:effectLst/>
                        <a:latin typeface="Calibri" panose="020F0502020204030204" pitchFamily="34" charset="0"/>
                        <a:ea typeface="MS Mincho"/>
                        <a:cs typeface="Times New Roman" panose="02020603050405020304" pitchFamily="18" charset="0"/>
                      </a:endParaRPr>
                    </a:p>
                  </a:txBody>
                  <a:tcPr marL="68580" marR="68580" marT="0" marB="0"/>
                </a:tc>
                <a:extLst>
                  <a:ext uri="{0D108BD9-81ED-4DB2-BD59-A6C34878D82A}">
                    <a16:rowId xmlns:a16="http://schemas.microsoft.com/office/drawing/2014/main" val="85849071"/>
                  </a:ext>
                </a:extLst>
              </a:tr>
            </a:tbl>
          </a:graphicData>
        </a:graphic>
      </p:graphicFrame>
    </p:spTree>
    <p:extLst>
      <p:ext uri="{BB962C8B-B14F-4D97-AF65-F5344CB8AC3E}">
        <p14:creationId xmlns:p14="http://schemas.microsoft.com/office/powerpoint/2010/main" val="4067942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1114" y="764309"/>
            <a:ext cx="8229600" cy="685800"/>
          </a:xfrm>
        </p:spPr>
        <p:txBody>
          <a:bodyPr>
            <a:noAutofit/>
          </a:bodyPr>
          <a:lstStyle/>
          <a:p>
            <a:r>
              <a:rPr lang="en-US" altLang="en-US" sz="3600" dirty="0" smtClean="0"/>
              <a:t>Many Others to Thank</a:t>
            </a:r>
            <a:endParaRPr lang="en-US" sz="3600" dirty="0"/>
          </a:p>
        </p:txBody>
      </p:sp>
      <p:sp>
        <p:nvSpPr>
          <p:cNvPr id="3" name="Content Placeholder 2"/>
          <p:cNvSpPr>
            <a:spLocks noGrp="1"/>
          </p:cNvSpPr>
          <p:nvPr>
            <p:ph idx="1"/>
          </p:nvPr>
        </p:nvSpPr>
        <p:spPr>
          <a:xfrm>
            <a:off x="272143" y="1935480"/>
            <a:ext cx="8708571" cy="3118772"/>
          </a:xfrm>
        </p:spPr>
        <p:txBody>
          <a:bodyPr>
            <a:normAutofit fontScale="85000" lnSpcReduction="20000"/>
          </a:bodyPr>
          <a:lstStyle/>
          <a:p>
            <a:r>
              <a:rPr lang="en-US" altLang="en-US" sz="2800" dirty="0" smtClean="0"/>
              <a:t>Mary Olson &amp; Jaakko </a:t>
            </a:r>
            <a:r>
              <a:rPr lang="en-US" altLang="en-US" sz="2800" dirty="0" err="1" smtClean="0"/>
              <a:t>Seikkula</a:t>
            </a:r>
            <a:endParaRPr lang="en-US" altLang="en-US" sz="2800" dirty="0" smtClean="0"/>
          </a:p>
          <a:p>
            <a:r>
              <a:rPr lang="en-US" altLang="en-US" sz="2800" dirty="0" smtClean="0"/>
              <a:t>UC San Diego &amp; University of San Diego colleagues &amp; UCSD Open Dialogue Program</a:t>
            </a:r>
          </a:p>
          <a:p>
            <a:pPr lvl="1"/>
            <a:r>
              <a:rPr lang="en-US" altLang="en-US" sz="2600" dirty="0" smtClean="0"/>
              <a:t>Former UMass Open Dialogue team</a:t>
            </a:r>
          </a:p>
          <a:p>
            <a:r>
              <a:rPr lang="en-US" altLang="en-US" sz="2800" dirty="0" smtClean="0"/>
              <a:t>Finish &amp; Norwegian Teams</a:t>
            </a:r>
          </a:p>
          <a:p>
            <a:r>
              <a:rPr lang="en-US" altLang="en-US" sz="2800" dirty="0" smtClean="0"/>
              <a:t>International Consortium and Partners</a:t>
            </a:r>
          </a:p>
          <a:p>
            <a:r>
              <a:rPr lang="en-US" altLang="en-US" sz="2800" dirty="0" smtClean="0"/>
              <a:t>USA colleagues, including Advocates and Emory University</a:t>
            </a:r>
          </a:p>
          <a:p>
            <a:r>
              <a:rPr lang="en-US" altLang="en-US" sz="2800" dirty="0" smtClean="0"/>
              <a:t>Foundation for Excellence in Mental Health Care</a:t>
            </a:r>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20</a:t>
            </a:fld>
            <a:endParaRPr lang="en-US">
              <a:solidFill>
                <a:srgbClr val="04617B">
                  <a:shade val="90000"/>
                </a:srgbClr>
              </a:solidFill>
            </a:endParaRPr>
          </a:p>
        </p:txBody>
      </p:sp>
      <p:pic>
        <p:nvPicPr>
          <p:cNvPr id="5" name="Picture 4"/>
          <p:cNvPicPr>
            <a:picLocks noChangeAspect="1"/>
          </p:cNvPicPr>
          <p:nvPr/>
        </p:nvPicPr>
        <p:blipFill>
          <a:blip r:embed="rId2"/>
          <a:stretch>
            <a:fillRect/>
          </a:stretch>
        </p:blipFill>
        <p:spPr>
          <a:xfrm>
            <a:off x="0" y="369518"/>
            <a:ext cx="9093896" cy="6488482"/>
          </a:xfrm>
          <a:prstGeom prst="rect">
            <a:avLst/>
          </a:prstGeom>
        </p:spPr>
      </p:pic>
    </p:spTree>
    <p:extLst>
      <p:ext uri="{BB962C8B-B14F-4D97-AF65-F5344CB8AC3E}">
        <p14:creationId xmlns:p14="http://schemas.microsoft.com/office/powerpoint/2010/main" val="1947247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21</a:t>
            </a:fld>
            <a:endParaRPr lang="en-US">
              <a:solidFill>
                <a:srgbClr val="04617B">
                  <a:shade val="90000"/>
                </a:srgbClr>
              </a:solidFill>
            </a:endParaRPr>
          </a:p>
        </p:txBody>
      </p:sp>
      <p:pic>
        <p:nvPicPr>
          <p:cNvPr id="5" name="Picture 4"/>
          <p:cNvPicPr>
            <a:picLocks noChangeAspect="1"/>
          </p:cNvPicPr>
          <p:nvPr/>
        </p:nvPicPr>
        <p:blipFill>
          <a:blip r:embed="rId2"/>
          <a:stretch>
            <a:fillRect/>
          </a:stretch>
        </p:blipFill>
        <p:spPr>
          <a:xfrm>
            <a:off x="0" y="344466"/>
            <a:ext cx="9144000" cy="6513534"/>
          </a:xfrm>
          <a:prstGeom prst="rect">
            <a:avLst/>
          </a:prstGeom>
        </p:spPr>
      </p:pic>
    </p:spTree>
    <p:extLst>
      <p:ext uri="{BB962C8B-B14F-4D97-AF65-F5344CB8AC3E}">
        <p14:creationId xmlns:p14="http://schemas.microsoft.com/office/powerpoint/2010/main" val="972539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22</a:t>
            </a:fld>
            <a:endParaRPr lang="en-US">
              <a:solidFill>
                <a:srgbClr val="04617B">
                  <a:shade val="90000"/>
                </a:srgbClr>
              </a:solidFill>
            </a:endParaRPr>
          </a:p>
        </p:txBody>
      </p:sp>
      <p:pic>
        <p:nvPicPr>
          <p:cNvPr id="6" name="Picture 5"/>
          <p:cNvPicPr>
            <a:picLocks noChangeAspect="1"/>
          </p:cNvPicPr>
          <p:nvPr/>
        </p:nvPicPr>
        <p:blipFill>
          <a:blip r:embed="rId2"/>
          <a:stretch>
            <a:fillRect/>
          </a:stretch>
        </p:blipFill>
        <p:spPr>
          <a:xfrm>
            <a:off x="0" y="43841"/>
            <a:ext cx="9081370" cy="6814159"/>
          </a:xfrm>
          <a:prstGeom prst="rect">
            <a:avLst/>
          </a:prstGeom>
        </p:spPr>
      </p:pic>
    </p:spTree>
    <p:extLst>
      <p:ext uri="{BB962C8B-B14F-4D97-AF65-F5344CB8AC3E}">
        <p14:creationId xmlns:p14="http://schemas.microsoft.com/office/powerpoint/2010/main" val="25062556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23</a:t>
            </a:fld>
            <a:endParaRPr lang="en-US">
              <a:solidFill>
                <a:srgbClr val="04617B">
                  <a:shade val="90000"/>
                </a:srgbClr>
              </a:solidFill>
            </a:endParaRPr>
          </a:p>
        </p:txBody>
      </p:sp>
      <p:sp>
        <p:nvSpPr>
          <p:cNvPr id="7" name="Rectangle 6"/>
          <p:cNvSpPr/>
          <p:nvPr/>
        </p:nvSpPr>
        <p:spPr>
          <a:xfrm>
            <a:off x="407096" y="876821"/>
            <a:ext cx="8404964" cy="5130507"/>
          </a:xfrm>
          <a:prstGeom prst="rect">
            <a:avLst/>
          </a:prstGeom>
        </p:spPr>
        <p:txBody>
          <a:bodyPr wrap="square">
            <a:spAutoFit/>
          </a:bodyPr>
          <a:lstStyle/>
          <a:p>
            <a:pPr marL="342900" marR="0" lvl="0" indent="-342900">
              <a:lnSpc>
                <a:spcPct val="107000"/>
              </a:lnSpc>
              <a:spcBef>
                <a:spcPts val="0"/>
              </a:spcBef>
              <a:spcAft>
                <a:spcPts val="0"/>
              </a:spcAft>
              <a:buClr>
                <a:srgbClr val="244061"/>
              </a:buClr>
              <a:buSzPts val="1200"/>
              <a:buFont typeface="Times New Roman" panose="02020603050405020304" pitchFamily="18" charset="0"/>
              <a:buAutoNum type="arabicPeriod"/>
            </a:pPr>
            <a:r>
              <a:rPr lang="en-US" u="sng" dirty="0">
                <a:solidFill>
                  <a:srgbClr val="244061"/>
                </a:solidFill>
                <a:latin typeface="Cambria" panose="02040503050406030204" pitchFamily="18" charset="0"/>
                <a:ea typeface="MS Gothic" panose="020B0609070205080204" pitchFamily="49" charset="-128"/>
                <a:cs typeface="Times New Roman" panose="02020603050405020304" pitchFamily="18" charset="0"/>
              </a:rPr>
              <a:t>Responding to Client “Utterances” (verbal and non-verbal communication)</a:t>
            </a:r>
            <a:r>
              <a:rPr lang="en-US" dirty="0">
                <a:latin typeface="Cambria" panose="02040503050406030204" pitchFamily="18" charset="0"/>
                <a:ea typeface="MS Gothic" panose="020B0609070205080204" pitchFamily="49" charset="-128"/>
                <a:cs typeface="Times New Roman" panose="02020603050405020304" pitchFamily="18" charset="0"/>
              </a:rPr>
              <a:t> </a:t>
            </a:r>
          </a:p>
          <a:p>
            <a:pPr marL="457200" marR="0">
              <a:lnSpc>
                <a:spcPct val="107000"/>
              </a:lnSpc>
              <a:spcBef>
                <a:spcPts val="0"/>
              </a:spcBef>
              <a:spcAft>
                <a:spcPts val="0"/>
              </a:spcAft>
            </a:pPr>
            <a:r>
              <a:rPr lang="en-US" dirty="0">
                <a:latin typeface="Calibri" panose="020F0502020204030204" pitchFamily="34" charset="0"/>
                <a:ea typeface="MS Mincho"/>
                <a:cs typeface="Times New Roman" panose="02020603050405020304" pitchFamily="18" charset="0"/>
              </a:rPr>
              <a:t> </a:t>
            </a:r>
          </a:p>
          <a:p>
            <a:pPr marL="457200" marR="0">
              <a:lnSpc>
                <a:spcPct val="107000"/>
              </a:lnSpc>
              <a:spcBef>
                <a:spcPts val="0"/>
              </a:spcBef>
              <a:spcAft>
                <a:spcPts val="800"/>
              </a:spcAft>
            </a:pPr>
            <a:r>
              <a:rPr lang="en-US" dirty="0">
                <a:latin typeface="Calibri" panose="020F0502020204030204" pitchFamily="34" charset="0"/>
                <a:ea typeface="MS Mincho"/>
                <a:cs typeface="Times New Roman" panose="02020603050405020304" pitchFamily="18" charset="0"/>
              </a:rPr>
              <a:t>This element includes components of (a) responsive listening and (b) allowing for and tolerating silences in the conversation. In creating a summary score for this element to complete the Dialogic Practice Fidelity Rating Tool, the most important thing is to determine whether this element was acceptable or not: you may average across (a) and (b) but if either was rated as 1 (namely, the lowest level), rate this element as unacceptable in the Dialogic Practice Fidelity Rating Tool.    Of note, the third aspect of “utterances” is the non-verbal communication sub-item.  Since most raters will be listening to an audio recording only, they cannot rate non-verbal attunement and therefore we do not include this in the rating process.  This is an important item in the training process, so we note this here.  If the rater is viewing video, the rater might see the clinician mirroring the client’s body language, but this will not be rated in this version.  Raters may hear on occasion that a clinician / therapist / facilitator will verbalize what they see non-verbally  - this is recorded in the responsive listening sub-item.  For example, a clinician might say to a network member: “I notice your tears. What are they saying?”</a:t>
            </a:r>
            <a:endParaRPr lang="en-US" dirty="0">
              <a:effectLst/>
              <a:latin typeface="Calibri" panose="020F0502020204030204" pitchFamily="34" charset="0"/>
              <a:ea typeface="MS Mincho"/>
              <a:cs typeface="Times New Roman" panose="02020603050405020304" pitchFamily="18" charset="0"/>
            </a:endParaRPr>
          </a:p>
        </p:txBody>
      </p:sp>
    </p:spTree>
    <p:extLst>
      <p:ext uri="{BB962C8B-B14F-4D97-AF65-F5344CB8AC3E}">
        <p14:creationId xmlns:p14="http://schemas.microsoft.com/office/powerpoint/2010/main" val="19966691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24</a:t>
            </a:fld>
            <a:endParaRPr lang="en-US">
              <a:solidFill>
                <a:srgbClr val="04617B">
                  <a:shade val="90000"/>
                </a:srgbClr>
              </a:solidFill>
            </a:endParaRPr>
          </a:p>
        </p:txBody>
      </p:sp>
      <p:sp>
        <p:nvSpPr>
          <p:cNvPr id="5" name="Rectangle 4"/>
          <p:cNvSpPr/>
          <p:nvPr/>
        </p:nvSpPr>
        <p:spPr>
          <a:xfrm>
            <a:off x="607512" y="1208424"/>
            <a:ext cx="8311020" cy="4871847"/>
          </a:xfrm>
          <a:prstGeom prst="rect">
            <a:avLst/>
          </a:prstGeom>
        </p:spPr>
        <p:txBody>
          <a:bodyPr wrap="square">
            <a:spAutoFit/>
          </a:bodyPr>
          <a:lstStyle/>
          <a:p>
            <a:pPr marL="342900" marR="0" lvl="0" indent="-342900">
              <a:lnSpc>
                <a:spcPct val="107000"/>
              </a:lnSpc>
              <a:spcBef>
                <a:spcPts val="200"/>
              </a:spcBef>
              <a:spcAft>
                <a:spcPts val="0"/>
              </a:spcAft>
              <a:buFont typeface="+mj-lt"/>
              <a:buAutoNum type="alphaLcPeriod"/>
            </a:pPr>
            <a:r>
              <a:rPr lang="en-US" sz="2000" b="1" i="1" dirty="0">
                <a:solidFill>
                  <a:srgbClr val="244061"/>
                </a:solidFill>
                <a:latin typeface="Cambria" panose="02040503050406030204" pitchFamily="18" charset="0"/>
                <a:ea typeface="MS Gothic" panose="020B0609070205080204" pitchFamily="49" charset="-128"/>
                <a:cs typeface="Times New Roman" panose="02020603050405020304" pitchFamily="18" charset="0"/>
              </a:rPr>
              <a:t>Allowing for and Tolerating Silences in </a:t>
            </a:r>
            <a:r>
              <a:rPr lang="en-US" sz="2000" b="1" i="1">
                <a:solidFill>
                  <a:srgbClr val="244061"/>
                </a:solidFill>
                <a:latin typeface="Cambria" panose="02040503050406030204" pitchFamily="18" charset="0"/>
                <a:ea typeface="MS Gothic" panose="020B0609070205080204" pitchFamily="49" charset="-128"/>
                <a:cs typeface="Times New Roman" panose="02020603050405020304" pitchFamily="18" charset="0"/>
              </a:rPr>
              <a:t>the </a:t>
            </a:r>
            <a:r>
              <a:rPr lang="en-US" sz="2000" b="1" i="1" smtClean="0">
                <a:solidFill>
                  <a:srgbClr val="244061"/>
                </a:solidFill>
                <a:latin typeface="Cambria" panose="02040503050406030204" pitchFamily="18" charset="0"/>
                <a:ea typeface="MS Gothic" panose="020B0609070205080204" pitchFamily="49" charset="-128"/>
                <a:cs typeface="Times New Roman" panose="02020603050405020304" pitchFamily="18" charset="0"/>
              </a:rPr>
              <a:t>Conversation</a:t>
            </a:r>
            <a:endParaRPr lang="en-US" sz="2000" b="1" i="1" dirty="0">
              <a:solidFill>
                <a:srgbClr val="365F91"/>
              </a:solidFill>
              <a:latin typeface="Cambria" panose="02040503050406030204" pitchFamily="18" charset="0"/>
              <a:ea typeface="MS Gothic" panose="020B0609070205080204" pitchFamily="49" charset="-128"/>
              <a:cs typeface="Times New Roman" panose="02020603050405020304" pitchFamily="18" charset="0"/>
            </a:endParaRPr>
          </a:p>
          <a:p>
            <a:pPr marL="457200" marR="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Is there tolerance for silence? Were there pauses where silences were allowed?  It’s important to acknowledge that cultures have different norms about length of time of the silences in conversations. Uncertainty may be present in multiple topics and multiple places in the conversation.  </a:t>
            </a:r>
          </a:p>
          <a:p>
            <a:pPr marL="0" marR="0" indent="45720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Rate using the following anchors: </a:t>
            </a:r>
          </a:p>
          <a:p>
            <a:pPr marL="571500" marR="0" indent="-11430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1 = Clinician interrupts frequently </a:t>
            </a:r>
          </a:p>
          <a:p>
            <a:pPr marL="571500" marR="0" indent="-11430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2 = Clinician doesn’t interrupt, but responds hastily after network member stops speaking. </a:t>
            </a:r>
          </a:p>
          <a:p>
            <a:pPr marL="571500" marR="0" indent="-11430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3 = Some spaces where clinician appears to wait (more than 3 seconds).  No new unrelated comment by clinician.</a:t>
            </a:r>
          </a:p>
          <a:p>
            <a:pPr marL="571500" marR="0" indent="-11430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4 = Clinician allows for silences.  May note calmer conversation.  Person at the center of concern may reveal deeper emotional topic.</a:t>
            </a:r>
            <a:endParaRPr lang="en-US" sz="2000" dirty="0">
              <a:effectLst/>
              <a:latin typeface="Calibri" panose="020F0502020204030204" pitchFamily="34" charset="0"/>
              <a:ea typeface="MS Mincho"/>
              <a:cs typeface="Times New Roman" panose="02020603050405020304" pitchFamily="18" charset="0"/>
            </a:endParaRPr>
          </a:p>
        </p:txBody>
      </p:sp>
    </p:spTree>
    <p:extLst>
      <p:ext uri="{BB962C8B-B14F-4D97-AF65-F5344CB8AC3E}">
        <p14:creationId xmlns:p14="http://schemas.microsoft.com/office/powerpoint/2010/main" val="2483766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25</a:t>
            </a:fld>
            <a:endParaRPr lang="en-US">
              <a:solidFill>
                <a:srgbClr val="04617B">
                  <a:shade val="90000"/>
                </a:srgbClr>
              </a:solidFill>
            </a:endParaRPr>
          </a:p>
        </p:txBody>
      </p:sp>
      <p:sp>
        <p:nvSpPr>
          <p:cNvPr id="5" name="Rectangle 4"/>
          <p:cNvSpPr/>
          <p:nvPr/>
        </p:nvSpPr>
        <p:spPr>
          <a:xfrm>
            <a:off x="670142" y="697899"/>
            <a:ext cx="8060499" cy="5859809"/>
          </a:xfrm>
          <a:prstGeom prst="rect">
            <a:avLst/>
          </a:prstGeom>
        </p:spPr>
        <p:txBody>
          <a:bodyPr wrap="square">
            <a:spAutoFit/>
          </a:bodyPr>
          <a:lstStyle/>
          <a:p>
            <a:pPr marL="342900" marR="0" lvl="0" indent="-342900">
              <a:lnSpc>
                <a:spcPct val="107000"/>
              </a:lnSpc>
              <a:spcBef>
                <a:spcPts val="200"/>
              </a:spcBef>
              <a:spcAft>
                <a:spcPts val="0"/>
              </a:spcAft>
              <a:buFont typeface="+mj-lt"/>
              <a:buAutoNum type="alphaLcPeriod"/>
            </a:pPr>
            <a:r>
              <a:rPr lang="en-US" sz="2000" b="1" i="1" dirty="0">
                <a:solidFill>
                  <a:srgbClr val="365F91"/>
                </a:solidFill>
                <a:latin typeface="Cambria" panose="02040503050406030204" pitchFamily="18" charset="0"/>
                <a:ea typeface="MS Gothic" panose="020B0609070205080204" pitchFamily="49" charset="-128"/>
                <a:cs typeface="Times New Roman" panose="02020603050405020304" pitchFamily="18" charset="0"/>
              </a:rPr>
              <a:t>Responsive Listening:</a:t>
            </a:r>
          </a:p>
          <a:p>
            <a:pPr marL="457200" marR="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This includes listening to and repeating client’s words.  This could include verbalizing the non-verbal behaviors that the clinician sees.   For example, a clinician noted to a family member that “you smiled when you shared your story”. Clients may offer a whole new piece of the puzzle with such reflections and it may make the situation more understandable. </a:t>
            </a:r>
          </a:p>
          <a:p>
            <a:pPr marL="0" marR="0" indent="45720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Rate using the following anchors: </a:t>
            </a:r>
          </a:p>
          <a:p>
            <a:pPr marL="571500" marR="0" indent="-11430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1 = Clinician completely disregarded client’s utterances.</a:t>
            </a:r>
          </a:p>
          <a:p>
            <a:pPr marL="571500" marR="0" indent="-11430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2 = Clinician demonstrated some use of skills such as good listening and an ability to repeat the words of the client.</a:t>
            </a:r>
          </a:p>
          <a:p>
            <a:pPr marL="571500" marR="0" indent="-11430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3 = Clinician generally exhibited responsive listening and, when appropriate, usually repeated clients words. Client appeared more engaged as demonstrated by expression of some new dialogue.</a:t>
            </a:r>
          </a:p>
          <a:p>
            <a:pPr marL="571500" marR="0" indent="-114300">
              <a:lnSpc>
                <a:spcPct val="107000"/>
              </a:lnSpc>
              <a:spcBef>
                <a:spcPts val="0"/>
              </a:spcBef>
              <a:spcAft>
                <a:spcPts val="800"/>
              </a:spcAft>
            </a:pPr>
            <a:r>
              <a:rPr lang="en-US" sz="2000" dirty="0">
                <a:latin typeface="Calibri" panose="020F0502020204030204" pitchFamily="34" charset="0"/>
                <a:ea typeface="MS Mincho"/>
                <a:cs typeface="Times New Roman" panose="02020603050405020304" pitchFamily="18" charset="0"/>
              </a:rPr>
              <a:t>4 = Clinician fully engaged and responsive to person at the center of concern / family which leads to enhanced dialogue </a:t>
            </a:r>
            <a:endParaRPr lang="en-US" sz="2000" dirty="0">
              <a:effectLst/>
              <a:latin typeface="Calibri" panose="020F0502020204030204" pitchFamily="34" charset="0"/>
              <a:ea typeface="MS Mincho"/>
              <a:cs typeface="Times New Roman" panose="02020603050405020304" pitchFamily="18" charset="0"/>
            </a:endParaRPr>
          </a:p>
        </p:txBody>
      </p:sp>
    </p:spTree>
    <p:extLst>
      <p:ext uri="{BB962C8B-B14F-4D97-AF65-F5344CB8AC3E}">
        <p14:creationId xmlns:p14="http://schemas.microsoft.com/office/powerpoint/2010/main" val="30135554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457200" y="489857"/>
            <a:ext cx="8229600" cy="1143000"/>
          </a:xfrm>
        </p:spPr>
        <p:txBody>
          <a:bodyPr>
            <a:normAutofit/>
          </a:bodyPr>
          <a:lstStyle/>
          <a:p>
            <a:r>
              <a:rPr lang="en-US" sz="3200" u="sng" dirty="0" smtClean="0"/>
              <a:t>10 Organizational Criteria </a:t>
            </a:r>
            <a:r>
              <a:rPr lang="en-US" sz="3200" dirty="0" smtClean="0"/>
              <a:t>for Open Dialogue</a:t>
            </a:r>
            <a:br>
              <a:rPr lang="en-US" sz="3200" dirty="0" smtClean="0"/>
            </a:br>
            <a:r>
              <a:rPr lang="en-US" sz="3200" dirty="0" smtClean="0"/>
              <a:t>	</a:t>
            </a:r>
            <a:r>
              <a:rPr lang="en-US" sz="2800" dirty="0" smtClean="0"/>
              <a:t>*in Agencies and Programs </a:t>
            </a:r>
          </a:p>
        </p:txBody>
      </p:sp>
      <p:sp>
        <p:nvSpPr>
          <p:cNvPr id="2051" name="Content Placeholder 2"/>
          <p:cNvSpPr>
            <a:spLocks noGrp="1"/>
          </p:cNvSpPr>
          <p:nvPr>
            <p:ph idx="1"/>
          </p:nvPr>
        </p:nvSpPr>
        <p:spPr/>
        <p:txBody>
          <a:bodyPr>
            <a:normAutofit fontScale="92500" lnSpcReduction="20000"/>
          </a:bodyPr>
          <a:lstStyle/>
          <a:p>
            <a:pPr marL="342900" indent="-342900">
              <a:lnSpc>
                <a:spcPct val="110000"/>
              </a:lnSpc>
              <a:buNone/>
            </a:pPr>
            <a:r>
              <a:rPr lang="en-US" sz="2000" dirty="0" smtClean="0"/>
              <a:t>1. Patient and Support Network Centered Care Approach</a:t>
            </a:r>
          </a:p>
          <a:p>
            <a:pPr marL="342900" indent="-342900">
              <a:lnSpc>
                <a:spcPct val="110000"/>
              </a:lnSpc>
              <a:buNone/>
            </a:pPr>
            <a:r>
              <a:rPr lang="en-US" sz="2000" dirty="0" smtClean="0"/>
              <a:t>2. Respect, Authenticity &amp; Collaboration (leadership support &amp; values)</a:t>
            </a:r>
          </a:p>
          <a:p>
            <a:pPr marL="342900" indent="-342900">
              <a:lnSpc>
                <a:spcPct val="110000"/>
              </a:lnSpc>
              <a:buNone/>
            </a:pPr>
            <a:r>
              <a:rPr lang="en-US" sz="2000" dirty="0" smtClean="0"/>
              <a:t>3. Clinical teams (with multiple providers) meet routinely with patient/family/support network in collaborative meetings for making major decisions</a:t>
            </a:r>
          </a:p>
          <a:p>
            <a:pPr marL="342900" indent="-342900">
              <a:lnSpc>
                <a:spcPct val="110000"/>
              </a:lnSpc>
              <a:buNone/>
            </a:pPr>
            <a:r>
              <a:rPr lang="en-US" sz="2000" dirty="0" smtClean="0"/>
              <a:t>4. Staff is well trained in respectful communication, dialogic practice and family/network engagement</a:t>
            </a:r>
          </a:p>
          <a:p>
            <a:pPr marL="342900" indent="-342900">
              <a:lnSpc>
                <a:spcPct val="110000"/>
              </a:lnSpc>
              <a:buNone/>
            </a:pPr>
            <a:r>
              <a:rPr lang="en-US" sz="2000" dirty="0" smtClean="0"/>
              <a:t>5. Create a welcoming environment with a focus on customer experience</a:t>
            </a:r>
          </a:p>
          <a:p>
            <a:pPr marL="342900" indent="-342900">
              <a:lnSpc>
                <a:spcPct val="110000"/>
              </a:lnSpc>
              <a:buNone/>
            </a:pPr>
            <a:r>
              <a:rPr lang="en-US" sz="2000" dirty="0" smtClean="0"/>
              <a:t>6. Provide and connect services in clinical and community settings</a:t>
            </a:r>
          </a:p>
          <a:p>
            <a:pPr marL="342900" indent="-342900">
              <a:lnSpc>
                <a:spcPct val="110000"/>
              </a:lnSpc>
              <a:buNone/>
            </a:pPr>
            <a:r>
              <a:rPr lang="en-US" sz="2000" dirty="0" smtClean="0"/>
              <a:t>7. Practice the 12 Key Elements of Dialogic Practice including tolerating uncertainty and promoting dialogue</a:t>
            </a:r>
          </a:p>
          <a:p>
            <a:pPr marL="342900" indent="-342900">
              <a:lnSpc>
                <a:spcPct val="110000"/>
              </a:lnSpc>
              <a:buNone/>
            </a:pPr>
            <a:r>
              <a:rPr lang="en-US" sz="2000" dirty="0" smtClean="0"/>
              <a:t>8. Provide immediate support and access to needed services</a:t>
            </a:r>
          </a:p>
          <a:p>
            <a:pPr marL="342900" indent="-342900">
              <a:lnSpc>
                <a:spcPct val="110000"/>
              </a:lnSpc>
              <a:buNone/>
            </a:pPr>
            <a:r>
              <a:rPr lang="en-US" sz="2000" dirty="0" smtClean="0"/>
              <a:t>9. Shared decision-making process</a:t>
            </a:r>
          </a:p>
          <a:p>
            <a:pPr marL="342900" indent="-342900">
              <a:lnSpc>
                <a:spcPct val="110000"/>
              </a:lnSpc>
              <a:buNone/>
            </a:pPr>
            <a:r>
              <a:rPr lang="en-US" sz="2000" dirty="0" smtClean="0"/>
              <a:t>10. Use Open Dialogue as a mindful way of being</a:t>
            </a:r>
          </a:p>
          <a:p>
            <a:pPr marL="342900" indent="-342900">
              <a:lnSpc>
                <a:spcPct val="110000"/>
              </a:lnSpc>
              <a:buNone/>
            </a:pPr>
            <a:endParaRPr lang="en-US" sz="2000" dirty="0" smtClean="0"/>
          </a:p>
        </p:txBody>
      </p:sp>
      <p:sp>
        <p:nvSpPr>
          <p:cNvPr id="2052" name="Footer Placeholder 3"/>
          <p:cNvSpPr>
            <a:spLocks noGrp="1"/>
          </p:cNvSpPr>
          <p:nvPr>
            <p:ph type="ftr" sz="quarter" idx="11"/>
          </p:nvPr>
        </p:nvSpPr>
        <p:spPr>
          <a:noFill/>
          <a:ln>
            <a:miter lim="800000"/>
            <a:headEnd/>
            <a:tailEnd/>
          </a:ln>
        </p:spPr>
        <p:txBody>
          <a:bodyPr/>
          <a:lstStyle/>
          <a:p>
            <a:r>
              <a:rPr lang="en-US" smtClean="0">
                <a:solidFill>
                  <a:srgbClr val="04617B">
                    <a:shade val="90000"/>
                  </a:srgbClr>
                </a:solidFill>
                <a:latin typeface="Times" pitchFamily="-96" charset="0"/>
                <a:ea typeface="ＭＳ Ｐゴシック" pitchFamily="-96" charset="-128"/>
              </a:rPr>
              <a:t>Copyright 2015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8738" name="Rectangle 2"/>
          <p:cNvSpPr>
            <a:spLocks noGrp="1" noChangeArrowheads="1"/>
          </p:cNvSpPr>
          <p:nvPr>
            <p:ph type="title"/>
          </p:nvPr>
        </p:nvSpPr>
        <p:spPr>
          <a:xfrm>
            <a:off x="685799" y="1075765"/>
            <a:ext cx="8229600" cy="946727"/>
          </a:xfrm>
        </p:spPr>
        <p:txBody>
          <a:bodyPr>
            <a:noAutofit/>
          </a:bodyPr>
          <a:lstStyle/>
          <a:p>
            <a:pPr>
              <a:defRPr/>
            </a:pPr>
            <a:r>
              <a:rPr lang="en-US" sz="4400" b="1" dirty="0" smtClean="0"/>
              <a:t>Enhancing Recovery Through Organizational Change (ERTOC)</a:t>
            </a:r>
          </a:p>
        </p:txBody>
      </p:sp>
      <p:sp>
        <p:nvSpPr>
          <p:cNvPr id="1908739" name="Rectangle 3"/>
          <p:cNvSpPr>
            <a:spLocks noGrp="1" noChangeArrowheads="1"/>
          </p:cNvSpPr>
          <p:nvPr>
            <p:ph idx="1"/>
          </p:nvPr>
        </p:nvSpPr>
        <p:spPr>
          <a:xfrm>
            <a:off x="607290" y="2133600"/>
            <a:ext cx="8308109" cy="4495800"/>
          </a:xfrm>
        </p:spPr>
        <p:txBody>
          <a:bodyPr>
            <a:normAutofit fontScale="70000" lnSpcReduction="20000"/>
          </a:bodyPr>
          <a:lstStyle/>
          <a:p>
            <a:pPr eaLnBrk="1" hangingPunct="1">
              <a:lnSpc>
                <a:spcPct val="90000"/>
              </a:lnSpc>
            </a:pPr>
            <a:r>
              <a:rPr lang="en-US" sz="2800" dirty="0" smtClean="0"/>
              <a:t>Person &amp; Family, Staff, &amp; Environmental Goals</a:t>
            </a:r>
          </a:p>
          <a:p>
            <a:pPr eaLnBrk="1" hangingPunct="1">
              <a:lnSpc>
                <a:spcPct val="90000"/>
              </a:lnSpc>
            </a:pPr>
            <a:endParaRPr lang="en-US" sz="2800" dirty="0" smtClean="0"/>
          </a:p>
          <a:p>
            <a:pPr eaLnBrk="1" hangingPunct="1">
              <a:lnSpc>
                <a:spcPct val="90000"/>
              </a:lnSpc>
            </a:pPr>
            <a:r>
              <a:rPr lang="en-US" sz="2800" dirty="0" smtClean="0"/>
              <a:t>Change Culture to Support EBT Implementation </a:t>
            </a:r>
          </a:p>
          <a:p>
            <a:pPr eaLnBrk="1" hangingPunct="1">
              <a:lnSpc>
                <a:spcPct val="90000"/>
              </a:lnSpc>
            </a:pPr>
            <a:endParaRPr lang="en-US" sz="2800" dirty="0" smtClean="0"/>
          </a:p>
          <a:p>
            <a:pPr eaLnBrk="1" hangingPunct="1">
              <a:lnSpc>
                <a:spcPct val="90000"/>
              </a:lnSpc>
            </a:pPr>
            <a:r>
              <a:rPr lang="en-US" sz="2800" dirty="0" smtClean="0"/>
              <a:t>Organizational Change Strategies </a:t>
            </a:r>
          </a:p>
          <a:p>
            <a:pPr lvl="1" eaLnBrk="1" hangingPunct="1">
              <a:lnSpc>
                <a:spcPct val="90000"/>
              </a:lnSpc>
            </a:pPr>
            <a:r>
              <a:rPr lang="en-US" sz="2400" dirty="0" smtClean="0"/>
              <a:t>3 Phases: Plan, Implement, &amp; Sustain </a:t>
            </a:r>
          </a:p>
          <a:p>
            <a:pPr lvl="1" eaLnBrk="1" hangingPunct="1">
              <a:lnSpc>
                <a:spcPct val="90000"/>
              </a:lnSpc>
            </a:pPr>
            <a:r>
              <a:rPr lang="en-US" sz="2400" dirty="0" smtClean="0"/>
              <a:t>10 Step Model </a:t>
            </a:r>
          </a:p>
          <a:p>
            <a:pPr lvl="1" eaLnBrk="1" hangingPunct="1">
              <a:lnSpc>
                <a:spcPct val="90000"/>
              </a:lnSpc>
            </a:pPr>
            <a:endParaRPr lang="en-US" sz="2400" dirty="0" smtClean="0"/>
          </a:p>
          <a:p>
            <a:pPr eaLnBrk="1" hangingPunct="1">
              <a:lnSpc>
                <a:spcPct val="90000"/>
              </a:lnSpc>
            </a:pPr>
            <a:r>
              <a:rPr lang="en-US" sz="2800" dirty="0" smtClean="0"/>
              <a:t>Leadership:  Vision and Support</a:t>
            </a:r>
          </a:p>
          <a:p>
            <a:pPr eaLnBrk="1" hangingPunct="1">
              <a:lnSpc>
                <a:spcPct val="90000"/>
              </a:lnSpc>
            </a:pPr>
            <a:endParaRPr lang="en-US" sz="2800" dirty="0" smtClean="0"/>
          </a:p>
          <a:p>
            <a:pPr eaLnBrk="1" hangingPunct="1">
              <a:lnSpc>
                <a:spcPct val="90000"/>
              </a:lnSpc>
            </a:pPr>
            <a:r>
              <a:rPr lang="en-US" sz="2800" dirty="0" smtClean="0"/>
              <a:t>Communication</a:t>
            </a:r>
          </a:p>
          <a:p>
            <a:pPr eaLnBrk="1" hangingPunct="1">
              <a:lnSpc>
                <a:spcPct val="90000"/>
              </a:lnSpc>
            </a:pPr>
            <a:endParaRPr lang="en-US" sz="2800" dirty="0" smtClean="0"/>
          </a:p>
          <a:p>
            <a:pPr eaLnBrk="1" hangingPunct="1">
              <a:lnSpc>
                <a:spcPct val="90000"/>
              </a:lnSpc>
            </a:pPr>
            <a:r>
              <a:rPr lang="en-US" sz="2800" dirty="0" smtClean="0"/>
              <a:t>Monitoring Change Process &amp; Outcomes</a:t>
            </a:r>
          </a:p>
          <a:p>
            <a:pPr lvl="1" eaLnBrk="1" hangingPunct="1">
              <a:lnSpc>
                <a:spcPct val="90000"/>
              </a:lnSpc>
            </a:pPr>
            <a:r>
              <a:rPr lang="en-US" sz="2400" dirty="0" smtClean="0"/>
              <a:t>Develop a “Dashboard’ of key outcomes</a:t>
            </a:r>
          </a:p>
          <a:p>
            <a:pPr lvl="1" eaLnBrk="1" hangingPunct="1">
              <a:lnSpc>
                <a:spcPct val="90000"/>
              </a:lnSpc>
            </a:pPr>
            <a:endParaRPr lang="en-US" sz="2400" dirty="0" smtClean="0"/>
          </a:p>
          <a:p>
            <a:pPr eaLnBrk="1" hangingPunct="1">
              <a:lnSpc>
                <a:spcPct val="90000"/>
              </a:lnSpc>
            </a:pPr>
            <a:r>
              <a:rPr lang="en-US" sz="2800" dirty="0" smtClean="0"/>
              <a:t>QI Technical Assistance &amp; Training</a:t>
            </a:r>
          </a:p>
        </p:txBody>
      </p:sp>
    </p:spTree>
    <p:extLst>
      <p:ext uri="{BB962C8B-B14F-4D97-AF65-F5344CB8AC3E}">
        <p14:creationId xmlns:p14="http://schemas.microsoft.com/office/powerpoint/2010/main" val="4639184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Recovery Oriented Philosophy and Approach needed in the United States</a:t>
            </a:r>
          </a:p>
          <a:p>
            <a:endParaRPr lang="en-US" dirty="0" smtClean="0"/>
          </a:p>
          <a:p>
            <a:r>
              <a:rPr lang="en-US" dirty="0" smtClean="0"/>
              <a:t>Change Management structure </a:t>
            </a:r>
          </a:p>
          <a:p>
            <a:endParaRPr lang="en-US" dirty="0" smtClean="0"/>
          </a:p>
          <a:p>
            <a:r>
              <a:rPr lang="en-US" dirty="0" smtClean="0"/>
              <a:t>Technical Assistance Support </a:t>
            </a:r>
          </a:p>
          <a:p>
            <a:endParaRPr lang="en-US" dirty="0" smtClean="0"/>
          </a:p>
          <a:p>
            <a:r>
              <a:rPr lang="en-US" dirty="0" smtClean="0"/>
              <a:t>Way to change culture to support OD philosophy of life / value system</a:t>
            </a:r>
          </a:p>
          <a:p>
            <a:endParaRPr lang="en-US" dirty="0" smtClean="0"/>
          </a:p>
          <a:p>
            <a:r>
              <a:rPr lang="en-US" dirty="0" smtClean="0"/>
              <a:t>Needed to find a way to bring to the USA and hope to maintain the core principle and values</a:t>
            </a:r>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28</a:t>
            </a:fld>
            <a:endParaRPr lang="en-US">
              <a:solidFill>
                <a:srgbClr val="04617B">
                  <a:shade val="90000"/>
                </a:srgbClr>
              </a:solidFill>
            </a:endParaRPr>
          </a:p>
        </p:txBody>
      </p:sp>
      <p:sp>
        <p:nvSpPr>
          <p:cNvPr id="6" name="Rectangle 2"/>
          <p:cNvSpPr>
            <a:spLocks noGrp="1" noChangeArrowheads="1"/>
          </p:cNvSpPr>
          <p:nvPr>
            <p:ph type="title"/>
          </p:nvPr>
        </p:nvSpPr>
        <p:spPr>
          <a:xfrm>
            <a:off x="607291" y="835890"/>
            <a:ext cx="8229600" cy="946727"/>
          </a:xfrm>
        </p:spPr>
        <p:txBody>
          <a:bodyPr>
            <a:noAutofit/>
          </a:bodyPr>
          <a:lstStyle/>
          <a:p>
            <a:pPr>
              <a:defRPr/>
            </a:pPr>
            <a:r>
              <a:rPr lang="en-US" sz="4000" b="1" dirty="0" smtClean="0"/>
              <a:t>Enhancing Recovery Through Organizational Change (ERTOC)</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5906" name="Rectangle 2"/>
          <p:cNvSpPr>
            <a:spLocks noGrp="1" noChangeArrowheads="1"/>
          </p:cNvSpPr>
          <p:nvPr>
            <p:ph type="title" idx="4294967295"/>
          </p:nvPr>
        </p:nvSpPr>
        <p:spPr>
          <a:xfrm>
            <a:off x="546754" y="21210"/>
            <a:ext cx="8229600" cy="1143000"/>
          </a:xfrm>
        </p:spPr>
        <p:txBody>
          <a:bodyPr>
            <a:normAutofit/>
          </a:bodyPr>
          <a:lstStyle/>
          <a:p>
            <a:pPr eaLnBrk="1" hangingPunct="1"/>
            <a:r>
              <a:rPr lang="en-US" sz="3600" b="1" dirty="0" smtClean="0"/>
              <a:t>Step 3: Organizational Readiness </a:t>
            </a:r>
          </a:p>
        </p:txBody>
      </p:sp>
      <p:sp>
        <p:nvSpPr>
          <p:cNvPr id="1915907" name="Rectangle 3"/>
          <p:cNvSpPr>
            <a:spLocks noGrp="1" noChangeArrowheads="1"/>
          </p:cNvSpPr>
          <p:nvPr>
            <p:ph type="body" idx="4294967295"/>
          </p:nvPr>
        </p:nvSpPr>
        <p:spPr>
          <a:xfrm>
            <a:off x="304800" y="1425019"/>
            <a:ext cx="8100164" cy="5148263"/>
          </a:xfrm>
        </p:spPr>
        <p:txBody>
          <a:bodyPr>
            <a:normAutofit fontScale="92500" lnSpcReduction="20000"/>
          </a:bodyPr>
          <a:lstStyle/>
          <a:p>
            <a:pPr>
              <a:lnSpc>
                <a:spcPct val="110000"/>
              </a:lnSpc>
            </a:pPr>
            <a:r>
              <a:rPr lang="en-US" sz="2800" b="1" u="sng" dirty="0" smtClean="0"/>
              <a:t>Person at Center of Concern &amp; Family / Support Network - level:</a:t>
            </a:r>
          </a:p>
          <a:p>
            <a:pPr marL="800100" lvl="1" indent="-342900">
              <a:lnSpc>
                <a:spcPct val="110000"/>
              </a:lnSpc>
            </a:pPr>
            <a:r>
              <a:rPr lang="en-US" dirty="0" smtClean="0"/>
              <a:t>Chart reviews</a:t>
            </a:r>
          </a:p>
          <a:p>
            <a:pPr marL="800100" lvl="1" indent="-342900">
              <a:lnSpc>
                <a:spcPct val="110000"/>
              </a:lnSpc>
            </a:pPr>
            <a:r>
              <a:rPr lang="en-US" dirty="0" smtClean="0"/>
              <a:t>Current treatment &amp; specialists</a:t>
            </a:r>
          </a:p>
          <a:p>
            <a:pPr marL="800100" lvl="1" indent="-342900">
              <a:lnSpc>
                <a:spcPct val="110000"/>
              </a:lnSpc>
            </a:pPr>
            <a:r>
              <a:rPr lang="en-US" dirty="0" smtClean="0"/>
              <a:t>Peer specialist’s perspective</a:t>
            </a:r>
          </a:p>
          <a:p>
            <a:pPr marL="990600" lvl="1" indent="-533400" eaLnBrk="1" hangingPunct="1">
              <a:lnSpc>
                <a:spcPct val="110000"/>
              </a:lnSpc>
              <a:buFontTx/>
              <a:buChar char="•"/>
            </a:pPr>
            <a:endParaRPr lang="en-US" dirty="0" smtClean="0"/>
          </a:p>
          <a:p>
            <a:pPr>
              <a:lnSpc>
                <a:spcPct val="110000"/>
              </a:lnSpc>
            </a:pPr>
            <a:r>
              <a:rPr lang="en-US" sz="2800" b="1" u="sng" dirty="0" smtClean="0"/>
              <a:t>Staff-level:</a:t>
            </a:r>
            <a:r>
              <a:rPr lang="en-US" sz="2800" dirty="0" smtClean="0"/>
              <a:t>  </a:t>
            </a:r>
          </a:p>
          <a:p>
            <a:pPr marL="800100" lvl="1" indent="-342900">
              <a:lnSpc>
                <a:spcPct val="110000"/>
              </a:lnSpc>
            </a:pPr>
            <a:r>
              <a:rPr lang="en-US" dirty="0" smtClean="0"/>
              <a:t>attitudes, skills, and knowledge</a:t>
            </a:r>
          </a:p>
          <a:p>
            <a:pPr marL="800100" lvl="1" indent="-342900">
              <a:lnSpc>
                <a:spcPct val="110000"/>
              </a:lnSpc>
            </a:pPr>
            <a:r>
              <a:rPr lang="en-US" dirty="0" smtClean="0"/>
              <a:t>Training needs &amp; how work together</a:t>
            </a:r>
          </a:p>
          <a:p>
            <a:pPr marL="990600" lvl="1" indent="-533400" eaLnBrk="1" hangingPunct="1">
              <a:lnSpc>
                <a:spcPct val="110000"/>
              </a:lnSpc>
              <a:buFontTx/>
              <a:buChar char="•"/>
            </a:pPr>
            <a:endParaRPr lang="en-US" dirty="0" smtClean="0"/>
          </a:p>
          <a:p>
            <a:pPr>
              <a:lnSpc>
                <a:spcPct val="110000"/>
              </a:lnSpc>
            </a:pPr>
            <a:r>
              <a:rPr lang="en-US" sz="2800" b="1" u="sng" dirty="0" smtClean="0"/>
              <a:t>Environmental-level</a:t>
            </a:r>
            <a:r>
              <a:rPr lang="en-US" sz="2800" b="1" dirty="0" smtClean="0"/>
              <a:t>:</a:t>
            </a:r>
          </a:p>
          <a:p>
            <a:pPr marL="800100" lvl="1" indent="-342900">
              <a:lnSpc>
                <a:spcPct val="110000"/>
              </a:lnSpc>
            </a:pPr>
            <a:r>
              <a:rPr lang="en-US" dirty="0" smtClean="0"/>
              <a:t>Do Walk-Around and meet, look and listen</a:t>
            </a:r>
          </a:p>
          <a:p>
            <a:pPr marL="800100" lvl="1" indent="-342900">
              <a:lnSpc>
                <a:spcPct val="110000"/>
              </a:lnSpc>
            </a:pPr>
            <a:r>
              <a:rPr lang="en-US" dirty="0" smtClean="0"/>
              <a:t>Policies, Brochures &amp; Signage </a:t>
            </a:r>
          </a:p>
        </p:txBody>
      </p:sp>
    </p:spTree>
    <p:extLst>
      <p:ext uri="{BB962C8B-B14F-4D97-AF65-F5344CB8AC3E}">
        <p14:creationId xmlns:p14="http://schemas.microsoft.com/office/powerpoint/2010/main" val="31193649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716445"/>
            <a:ext cx="8229600" cy="1143000"/>
          </a:xfrm>
        </p:spPr>
        <p:txBody>
          <a:bodyPr>
            <a:normAutofit/>
          </a:bodyPr>
          <a:lstStyle/>
          <a:p>
            <a:pPr eaLnBrk="1" hangingPunct="1"/>
            <a:r>
              <a:rPr lang="fi-FI" altLang="fi-FI" sz="3200" u="sng" dirty="0" smtClean="0"/>
              <a:t>SEVEN PRINCIPLES </a:t>
            </a:r>
            <a:r>
              <a:rPr lang="fi-FI" altLang="fi-FI" sz="3200" dirty="0" smtClean="0"/>
              <a:t>FOR ORGANIZING OPEN DIALOGUES IN SOCIAL NETWORKS </a:t>
            </a:r>
            <a:endParaRPr lang="en-GB" altLang="fi-FI" sz="3200" dirty="0" smtClean="0"/>
          </a:p>
        </p:txBody>
      </p:sp>
      <p:sp>
        <p:nvSpPr>
          <p:cNvPr id="18435" name="Rectangle 3"/>
          <p:cNvSpPr>
            <a:spLocks noGrp="1" noChangeArrowheads="1"/>
          </p:cNvSpPr>
          <p:nvPr>
            <p:ph idx="1"/>
          </p:nvPr>
        </p:nvSpPr>
        <p:spPr>
          <a:xfrm>
            <a:off x="457200" y="1947837"/>
            <a:ext cx="8229600" cy="4389120"/>
          </a:xfrm>
        </p:spPr>
        <p:txBody>
          <a:bodyPr>
            <a:normAutofit fontScale="85000" lnSpcReduction="20000"/>
          </a:bodyPr>
          <a:lstStyle/>
          <a:p>
            <a:pPr eaLnBrk="1" hangingPunct="1"/>
            <a:r>
              <a:rPr lang="en-US" altLang="fi-FI" dirty="0" smtClean="0"/>
              <a:t>IMMEDIATE HELP </a:t>
            </a:r>
          </a:p>
          <a:p>
            <a:pPr eaLnBrk="1" hangingPunct="1"/>
            <a:endParaRPr lang="en-US" altLang="fi-FI" dirty="0" smtClean="0"/>
          </a:p>
          <a:p>
            <a:pPr eaLnBrk="1" hangingPunct="1"/>
            <a:r>
              <a:rPr lang="en-US" altLang="fi-FI" dirty="0" smtClean="0"/>
              <a:t>SOCIAL NETWORK PERSPECTIVE</a:t>
            </a:r>
          </a:p>
          <a:p>
            <a:pPr eaLnBrk="1" hangingPunct="1"/>
            <a:endParaRPr lang="en-US" altLang="fi-FI" dirty="0" smtClean="0"/>
          </a:p>
          <a:p>
            <a:pPr eaLnBrk="1" hangingPunct="1"/>
            <a:r>
              <a:rPr lang="en-US" altLang="fi-FI" dirty="0" smtClean="0"/>
              <a:t>FLEXIBILITY AND MOBILITY</a:t>
            </a:r>
          </a:p>
          <a:p>
            <a:pPr eaLnBrk="1" hangingPunct="1"/>
            <a:endParaRPr lang="en-US" altLang="fi-FI" dirty="0" smtClean="0"/>
          </a:p>
          <a:p>
            <a:pPr eaLnBrk="1" hangingPunct="1"/>
            <a:r>
              <a:rPr lang="en-US" altLang="fi-FI" dirty="0" smtClean="0"/>
              <a:t>RESPONSIBILITY</a:t>
            </a:r>
          </a:p>
          <a:p>
            <a:pPr eaLnBrk="1" hangingPunct="1"/>
            <a:endParaRPr lang="en-US" altLang="fi-FI" dirty="0" smtClean="0"/>
          </a:p>
          <a:p>
            <a:pPr eaLnBrk="1" hangingPunct="1"/>
            <a:r>
              <a:rPr lang="en-US" altLang="fi-FI" dirty="0" smtClean="0"/>
              <a:t>PSYCHOLOGICAL CONTINUITY</a:t>
            </a:r>
          </a:p>
          <a:p>
            <a:pPr eaLnBrk="1" hangingPunct="1"/>
            <a:endParaRPr lang="en-US" altLang="fi-FI" dirty="0" smtClean="0"/>
          </a:p>
          <a:p>
            <a:pPr eaLnBrk="1" hangingPunct="1"/>
            <a:r>
              <a:rPr lang="en-US" altLang="fi-FI" dirty="0" smtClean="0"/>
              <a:t>TOLERANCE OF UNCERTAINTY</a:t>
            </a:r>
          </a:p>
          <a:p>
            <a:pPr eaLnBrk="1" hangingPunct="1"/>
            <a:endParaRPr lang="en-US" altLang="fi-FI" dirty="0" smtClean="0"/>
          </a:p>
          <a:p>
            <a:pPr eaLnBrk="1" hangingPunct="1"/>
            <a:r>
              <a:rPr lang="en-US" altLang="fi-FI" dirty="0" smtClean="0"/>
              <a:t>DIALOGISM</a:t>
            </a:r>
          </a:p>
          <a:p>
            <a:pPr eaLnBrk="1" hangingPunct="1"/>
            <a:endParaRPr lang="en-GB" altLang="fi-FI"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830" y="1026958"/>
            <a:ext cx="8229599" cy="645741"/>
          </a:xfrm>
        </p:spPr>
        <p:txBody>
          <a:bodyPr>
            <a:noAutofit/>
          </a:bodyPr>
          <a:lstStyle/>
          <a:p>
            <a:r>
              <a:rPr lang="en-US" sz="2400" b="1" dirty="0"/>
              <a:t>Survey of Clinicians and Leaders Implementing Open Dialogue</a:t>
            </a:r>
            <a:r>
              <a:rPr lang="en-US" sz="3600" dirty="0"/>
              <a:t/>
            </a:r>
            <a:br>
              <a:rPr lang="en-US" sz="3600" dirty="0"/>
            </a:br>
            <a:r>
              <a:rPr lang="en-US" sz="2400" dirty="0"/>
              <a:t>Questions </a:t>
            </a:r>
            <a:r>
              <a:rPr lang="en-US" sz="2400" dirty="0" smtClean="0"/>
              <a:t>for those doing OD / DP</a:t>
            </a:r>
            <a:endParaRPr lang="en-US" sz="2400" dirty="0"/>
          </a:p>
        </p:txBody>
      </p:sp>
      <p:sp>
        <p:nvSpPr>
          <p:cNvPr id="3" name="Content Placeholder 2"/>
          <p:cNvSpPr>
            <a:spLocks noGrp="1"/>
          </p:cNvSpPr>
          <p:nvPr>
            <p:ph idx="1"/>
          </p:nvPr>
        </p:nvSpPr>
        <p:spPr>
          <a:xfrm>
            <a:off x="457200" y="1887586"/>
            <a:ext cx="8229600" cy="4974771"/>
          </a:xfrm>
        </p:spPr>
        <p:txBody>
          <a:bodyPr>
            <a:normAutofit fontScale="92500" lnSpcReduction="20000"/>
          </a:bodyPr>
          <a:lstStyle/>
          <a:p>
            <a:pPr>
              <a:lnSpc>
                <a:spcPct val="110000"/>
              </a:lnSpc>
            </a:pPr>
            <a:r>
              <a:rPr lang="en-US" dirty="0" smtClean="0"/>
              <a:t>Why did you adopt OD / DP?</a:t>
            </a:r>
          </a:p>
          <a:p>
            <a:pPr>
              <a:lnSpc>
                <a:spcPct val="110000"/>
              </a:lnSpc>
            </a:pPr>
            <a:r>
              <a:rPr lang="en-US" dirty="0" smtClean="0"/>
              <a:t>How did you adapt OD / DP? </a:t>
            </a:r>
          </a:p>
          <a:p>
            <a:pPr>
              <a:lnSpc>
                <a:spcPct val="110000"/>
              </a:lnSpc>
            </a:pPr>
            <a:r>
              <a:rPr lang="en-US" dirty="0" smtClean="0"/>
              <a:t>What did you change? </a:t>
            </a:r>
          </a:p>
          <a:p>
            <a:pPr lvl="1">
              <a:lnSpc>
                <a:spcPct val="110000"/>
              </a:lnSpc>
            </a:pPr>
            <a:r>
              <a:rPr lang="en-US" dirty="0" smtClean="0"/>
              <a:t>Your organization, a program, or care for some cases? </a:t>
            </a:r>
          </a:p>
          <a:p>
            <a:pPr lvl="1">
              <a:lnSpc>
                <a:spcPct val="110000"/>
              </a:lnSpc>
            </a:pPr>
            <a:r>
              <a:rPr lang="en-US" dirty="0" smtClean="0"/>
              <a:t>What are the changes now in practice and outcomes?</a:t>
            </a:r>
          </a:p>
          <a:p>
            <a:pPr lvl="1">
              <a:lnSpc>
                <a:spcPct val="110000"/>
              </a:lnSpc>
            </a:pPr>
            <a:r>
              <a:rPr lang="en-US" dirty="0" smtClean="0"/>
              <a:t>How link with education, employment, housing, etc?  </a:t>
            </a:r>
          </a:p>
          <a:p>
            <a:pPr>
              <a:lnSpc>
                <a:spcPct val="110000"/>
              </a:lnSpc>
            </a:pPr>
            <a:r>
              <a:rPr lang="en-US" dirty="0" smtClean="0"/>
              <a:t>What funding / reallocation of resources? </a:t>
            </a:r>
          </a:p>
          <a:p>
            <a:pPr>
              <a:lnSpc>
                <a:spcPct val="110000"/>
              </a:lnSpc>
            </a:pPr>
            <a:r>
              <a:rPr lang="en-US" dirty="0" smtClean="0"/>
              <a:t>What were the barriers / facilitators? </a:t>
            </a:r>
          </a:p>
          <a:p>
            <a:pPr>
              <a:lnSpc>
                <a:spcPct val="110000"/>
              </a:lnSpc>
            </a:pPr>
            <a:r>
              <a:rPr lang="en-US" dirty="0" smtClean="0"/>
              <a:t>What were the steps and big goals? </a:t>
            </a:r>
          </a:p>
          <a:p>
            <a:pPr>
              <a:lnSpc>
                <a:spcPct val="110000"/>
              </a:lnSpc>
            </a:pPr>
            <a:r>
              <a:rPr lang="en-US" dirty="0" smtClean="0"/>
              <a:t>How engage physicians and peer support?</a:t>
            </a:r>
          </a:p>
          <a:p>
            <a:pPr>
              <a:lnSpc>
                <a:spcPct val="110000"/>
              </a:lnSpc>
            </a:pPr>
            <a:r>
              <a:rPr lang="en-US" dirty="0" smtClean="0"/>
              <a:t>How sustain change? </a:t>
            </a:r>
          </a:p>
          <a:p>
            <a:pPr>
              <a:lnSpc>
                <a:spcPct val="110000"/>
              </a:lnSpc>
            </a:pPr>
            <a:r>
              <a:rPr lang="en-US" dirty="0" smtClean="0"/>
              <a:t>What are your lessons learned?  </a:t>
            </a:r>
          </a:p>
          <a:p>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pPr>
                <a:defRPr/>
              </a:pPr>
              <a:t>30</a:t>
            </a:fld>
            <a:endParaRPr lang="en-US"/>
          </a:p>
        </p:txBody>
      </p:sp>
    </p:spTree>
    <p:extLst>
      <p:ext uri="{BB962C8B-B14F-4D97-AF65-F5344CB8AC3E}">
        <p14:creationId xmlns:p14="http://schemas.microsoft.com/office/powerpoint/2010/main" val="27484952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4779"/>
            <a:ext cx="8229600" cy="1143000"/>
          </a:xfrm>
        </p:spPr>
        <p:txBody>
          <a:bodyPr>
            <a:normAutofit/>
          </a:bodyPr>
          <a:lstStyle/>
          <a:p>
            <a:r>
              <a:rPr lang="en-US" sz="3600" dirty="0" smtClean="0"/>
              <a:t>Adaptations – Great Variations</a:t>
            </a:r>
            <a:endParaRPr lang="en-US" sz="3600" dirty="0"/>
          </a:p>
        </p:txBody>
      </p:sp>
      <p:sp>
        <p:nvSpPr>
          <p:cNvPr id="3" name="Content Placeholder 2"/>
          <p:cNvSpPr>
            <a:spLocks noGrp="1"/>
          </p:cNvSpPr>
          <p:nvPr>
            <p:ph idx="1"/>
          </p:nvPr>
        </p:nvSpPr>
        <p:spPr/>
        <p:txBody>
          <a:bodyPr>
            <a:normAutofit fontScale="92500" lnSpcReduction="20000"/>
          </a:bodyPr>
          <a:lstStyle/>
          <a:p>
            <a:r>
              <a:rPr lang="en-US" dirty="0" smtClean="0"/>
              <a:t>Vary by Resources / Finances</a:t>
            </a:r>
          </a:p>
          <a:p>
            <a:endParaRPr lang="en-US" dirty="0" smtClean="0"/>
          </a:p>
          <a:p>
            <a:r>
              <a:rPr lang="en-US" dirty="0" smtClean="0"/>
              <a:t>Vary by Structure / Organization</a:t>
            </a:r>
          </a:p>
          <a:p>
            <a:endParaRPr lang="en-US" dirty="0" smtClean="0"/>
          </a:p>
          <a:p>
            <a:r>
              <a:rPr lang="en-US" dirty="0" smtClean="0"/>
              <a:t>Vary by Treatment Orientation / Values</a:t>
            </a:r>
          </a:p>
          <a:p>
            <a:endParaRPr lang="en-US" dirty="0" smtClean="0"/>
          </a:p>
          <a:p>
            <a:r>
              <a:rPr lang="en-US" dirty="0" smtClean="0"/>
              <a:t>Vary by Culture – of Country, Agency, &amp; Programs</a:t>
            </a:r>
          </a:p>
          <a:p>
            <a:endParaRPr lang="en-US" dirty="0" smtClean="0"/>
          </a:p>
          <a:p>
            <a:r>
              <a:rPr lang="en-US" dirty="0" smtClean="0"/>
              <a:t>Vary by Politics</a:t>
            </a:r>
          </a:p>
          <a:p>
            <a:endParaRPr lang="en-US" dirty="0" smtClean="0"/>
          </a:p>
          <a:p>
            <a:r>
              <a:rPr lang="en-US" dirty="0" smtClean="0"/>
              <a:t>Vary by Role of Peers and Physicians</a:t>
            </a:r>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31</a:t>
            </a:fld>
            <a:endParaRPr lang="en-US">
              <a:solidFill>
                <a:srgbClr val="04617B">
                  <a:shade val="90000"/>
                </a:srgbClr>
              </a:solidFill>
            </a:endParaRPr>
          </a:p>
        </p:txBody>
      </p:sp>
    </p:spTree>
    <p:extLst>
      <p:ext uri="{BB962C8B-B14F-4D97-AF65-F5344CB8AC3E}">
        <p14:creationId xmlns:p14="http://schemas.microsoft.com/office/powerpoint/2010/main" val="42068425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2510" y="2896142"/>
            <a:ext cx="4672208" cy="1143000"/>
          </a:xfrm>
        </p:spPr>
        <p:txBody>
          <a:bodyPr>
            <a:normAutofit fontScale="90000"/>
          </a:bodyPr>
          <a:lstStyle/>
          <a:p>
            <a:r>
              <a:rPr lang="en-US" dirty="0" smtClean="0"/>
              <a:t>Thank You</a:t>
            </a:r>
            <a:br>
              <a:rPr lang="en-US" dirty="0" smtClean="0"/>
            </a:br>
            <a:r>
              <a:rPr lang="en-US" dirty="0"/>
              <a:t/>
            </a:r>
            <a:br>
              <a:rPr lang="en-US" dirty="0"/>
            </a:br>
            <a:r>
              <a:rPr lang="en-US" dirty="0" smtClean="0"/>
              <a:t>Questions? </a:t>
            </a:r>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32</a:t>
            </a:fld>
            <a:endParaRPr lang="en-US">
              <a:solidFill>
                <a:srgbClr val="04617B">
                  <a:shade val="90000"/>
                </a:srgbClr>
              </a:solidFill>
            </a:endParaRPr>
          </a:p>
        </p:txBody>
      </p:sp>
    </p:spTree>
    <p:extLst>
      <p:ext uri="{BB962C8B-B14F-4D97-AF65-F5344CB8AC3E}">
        <p14:creationId xmlns:p14="http://schemas.microsoft.com/office/powerpoint/2010/main" val="84525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Otsikko 1"/>
          <p:cNvSpPr>
            <a:spLocks noGrp="1"/>
          </p:cNvSpPr>
          <p:nvPr>
            <p:ph type="title"/>
          </p:nvPr>
        </p:nvSpPr>
        <p:spPr>
          <a:xfrm>
            <a:off x="457200" y="317315"/>
            <a:ext cx="8229600" cy="950541"/>
          </a:xfrm>
        </p:spPr>
        <p:txBody>
          <a:bodyPr>
            <a:normAutofit/>
          </a:bodyPr>
          <a:lstStyle/>
          <a:p>
            <a:r>
              <a:rPr lang="fi-FI" altLang="en-US" sz="3600" dirty="0" smtClean="0"/>
              <a:t>Variations: USA based projects</a:t>
            </a:r>
            <a:endParaRPr lang="en-US" altLang="en-US" sz="3600" dirty="0" smtClean="0"/>
          </a:p>
        </p:txBody>
      </p:sp>
      <p:sp>
        <p:nvSpPr>
          <p:cNvPr id="30723" name="Sisällön paikkamerkki 2"/>
          <p:cNvSpPr>
            <a:spLocks noGrp="1"/>
          </p:cNvSpPr>
          <p:nvPr>
            <p:ph idx="1"/>
          </p:nvPr>
        </p:nvSpPr>
        <p:spPr>
          <a:xfrm>
            <a:off x="177800" y="1432957"/>
            <a:ext cx="8966200" cy="4911476"/>
          </a:xfrm>
        </p:spPr>
        <p:txBody>
          <a:bodyPr>
            <a:normAutofit fontScale="47500" lnSpcReduction="20000"/>
          </a:bodyPr>
          <a:lstStyle/>
          <a:p>
            <a:r>
              <a:rPr lang="fi-FI" altLang="en-US" sz="4000" dirty="0" smtClean="0"/>
              <a:t>University of California San Diego </a:t>
            </a:r>
          </a:p>
          <a:p>
            <a:pPr lvl="1"/>
            <a:r>
              <a:rPr lang="fi-FI" altLang="en-US" sz="4000" dirty="0" smtClean="0"/>
              <a:t>UCSD Health / USD </a:t>
            </a:r>
          </a:p>
          <a:p>
            <a:pPr lvl="1"/>
            <a:r>
              <a:rPr lang="fi-FI" altLang="en-US" sz="4000" dirty="0" smtClean="0"/>
              <a:t>Global Partnerships – UK, Italy, Denmark, Latvia, Japan, China, Norway, etc</a:t>
            </a:r>
          </a:p>
          <a:p>
            <a:pPr lvl="1"/>
            <a:endParaRPr lang="fi-FI" altLang="en-US" sz="4000" dirty="0" smtClean="0"/>
          </a:p>
          <a:p>
            <a:r>
              <a:rPr lang="fi-FI" altLang="en-US" sz="4000" dirty="0" smtClean="0"/>
              <a:t>Emory University / Grady Health Care</a:t>
            </a:r>
          </a:p>
          <a:p>
            <a:endParaRPr lang="fi-FI" altLang="en-US" sz="4000" dirty="0"/>
          </a:p>
          <a:p>
            <a:r>
              <a:rPr lang="fi-FI" altLang="en-US" sz="4000" dirty="0" smtClean="0"/>
              <a:t>Advocates Framingham Massachusetts</a:t>
            </a:r>
          </a:p>
          <a:p>
            <a:endParaRPr lang="fi-FI" altLang="en-US" sz="4000" dirty="0" smtClean="0"/>
          </a:p>
          <a:p>
            <a:r>
              <a:rPr lang="fi-FI" altLang="en-US" sz="4000" dirty="0" smtClean="0"/>
              <a:t>New York: Parachute project </a:t>
            </a:r>
          </a:p>
          <a:p>
            <a:endParaRPr lang="fi-FI" altLang="en-US" sz="4000" dirty="0" smtClean="0"/>
          </a:p>
          <a:p>
            <a:r>
              <a:rPr lang="fi-FI" altLang="en-US" sz="4000" dirty="0" smtClean="0"/>
              <a:t>Vermont State – DMH</a:t>
            </a:r>
          </a:p>
          <a:p>
            <a:pPr lvl="1"/>
            <a:r>
              <a:rPr lang="fi-FI" altLang="en-US" sz="4000" dirty="0" smtClean="0"/>
              <a:t>Pilot implementation at Howard Center, Burlington </a:t>
            </a:r>
          </a:p>
          <a:p>
            <a:pPr lvl="1"/>
            <a:r>
              <a:rPr lang="fi-FI" altLang="en-US" sz="4000" dirty="0" smtClean="0"/>
              <a:t>Pilot training </a:t>
            </a:r>
            <a:r>
              <a:rPr lang="fi-FI" altLang="en-US" sz="4000" dirty="0"/>
              <a:t>by  </a:t>
            </a:r>
            <a:r>
              <a:rPr lang="en-US" altLang="en-US" sz="4000" dirty="0" smtClean="0"/>
              <a:t>Collaborative </a:t>
            </a:r>
            <a:r>
              <a:rPr lang="en-US" altLang="en-US" sz="4000" dirty="0"/>
              <a:t>Networks Approach (</a:t>
            </a:r>
            <a:r>
              <a:rPr lang="en-US" altLang="en-US" sz="4000" dirty="0" smtClean="0"/>
              <a:t>CNA</a:t>
            </a:r>
            <a:r>
              <a:rPr lang="en-US" altLang="en-US" sz="4000" dirty="0"/>
              <a:t>) </a:t>
            </a:r>
            <a:r>
              <a:rPr lang="en-US" altLang="en-US" sz="4000" dirty="0" smtClean="0"/>
              <a:t>by Vermont </a:t>
            </a:r>
            <a:r>
              <a:rPr lang="en-US" altLang="en-US" sz="4000" dirty="0"/>
              <a:t>Cooperative for Practice Improvement &amp; </a:t>
            </a:r>
            <a:r>
              <a:rPr lang="en-US" altLang="en-US" sz="4000" dirty="0" smtClean="0"/>
              <a:t>Innovation</a:t>
            </a:r>
            <a:endParaRPr lang="fi-FI" altLang="en-US" sz="4000" dirty="0" smtClean="0">
              <a:solidFill>
                <a:schemeClr val="tx2"/>
              </a:solidFill>
            </a:endParaRPr>
          </a:p>
          <a:p>
            <a:endParaRPr lang="fi-FI" altLang="en-US" sz="4000" dirty="0" smtClean="0"/>
          </a:p>
          <a:p>
            <a:r>
              <a:rPr lang="fi-FI" altLang="en-US" sz="4000" dirty="0" smtClean="0"/>
              <a:t>Boston programs</a:t>
            </a:r>
          </a:p>
          <a:p>
            <a:endParaRPr lang="en-US" altLang="en-US" dirty="0" smtClean="0"/>
          </a:p>
        </p:txBody>
      </p:sp>
    </p:spTree>
    <p:extLst>
      <p:ext uri="{BB962C8B-B14F-4D97-AF65-F5344CB8AC3E}">
        <p14:creationId xmlns:p14="http://schemas.microsoft.com/office/powerpoint/2010/main" val="2140724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17121"/>
            <a:ext cx="4664840" cy="485793"/>
          </a:xfrm>
        </p:spPr>
        <p:txBody>
          <a:bodyPr>
            <a:normAutofit fontScale="90000"/>
          </a:bodyPr>
          <a:lstStyle/>
          <a:p>
            <a:r>
              <a:rPr lang="en-US" sz="3600" b="1" dirty="0" smtClean="0"/>
              <a:t>First USA OD Pilot Study Published</a:t>
            </a:r>
            <a:endParaRPr lang="en-US" sz="3600" b="1" dirty="0"/>
          </a:p>
        </p:txBody>
      </p:sp>
      <p:sp>
        <p:nvSpPr>
          <p:cNvPr id="3" name="Content Placeholder 2"/>
          <p:cNvSpPr>
            <a:spLocks noGrp="1"/>
          </p:cNvSpPr>
          <p:nvPr>
            <p:ph idx="1"/>
          </p:nvPr>
        </p:nvSpPr>
        <p:spPr>
          <a:xfrm>
            <a:off x="228600" y="2283800"/>
            <a:ext cx="3748414" cy="1600200"/>
          </a:xfrm>
        </p:spPr>
        <p:txBody>
          <a:bodyPr>
            <a:normAutofit fontScale="70000" lnSpcReduction="20000"/>
          </a:bodyPr>
          <a:lstStyle/>
          <a:p>
            <a:r>
              <a:rPr lang="en-US" dirty="0" smtClean="0"/>
              <a:t>A one-year study of the feasibility of implementing an outpatient program based on OD principles</a:t>
            </a:r>
          </a:p>
          <a:p>
            <a:endParaRPr lang="en-US" dirty="0" smtClean="0"/>
          </a:p>
          <a:p>
            <a:r>
              <a:rPr lang="en-US" dirty="0" smtClean="0"/>
              <a:t>Serving 16 young people aged 14–35 years experiencing psychosis</a:t>
            </a:r>
          </a:p>
          <a:p>
            <a:endParaRPr lang="en-US" dirty="0" smtClean="0"/>
          </a:p>
          <a:p>
            <a:endParaRPr lang="en-US" dirty="0"/>
          </a:p>
        </p:txBody>
      </p:sp>
      <p:pic>
        <p:nvPicPr>
          <p:cNvPr id="5"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70" t="12050" r="6689" b="6019"/>
          <a:stretch/>
        </p:blipFill>
        <p:spPr bwMode="auto">
          <a:xfrm rot="16200000">
            <a:off x="3852716" y="1178404"/>
            <a:ext cx="6469696" cy="4112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42028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192" y="789140"/>
            <a:ext cx="8229600" cy="682168"/>
          </a:xfrm>
        </p:spPr>
        <p:txBody>
          <a:bodyPr>
            <a:normAutofit fontScale="90000"/>
          </a:bodyPr>
          <a:lstStyle/>
          <a:p>
            <a:r>
              <a:rPr lang="en-US" dirty="0" smtClean="0"/>
              <a:t>USA West Coast – Open Dialogue</a:t>
            </a:r>
            <a:endParaRPr lang="en-US"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935271" y="1525044"/>
            <a:ext cx="4791205" cy="5196437"/>
          </a:xfrm>
        </p:spPr>
      </p:pic>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6</a:t>
            </a:fld>
            <a:endParaRPr lang="en-US">
              <a:solidFill>
                <a:srgbClr val="04617B">
                  <a:shade val="90000"/>
                </a:srgbClr>
              </a:solidFill>
            </a:endParaRPr>
          </a:p>
        </p:txBody>
      </p:sp>
    </p:spTree>
    <p:extLst>
      <p:ext uri="{BB962C8B-B14F-4D97-AF65-F5344CB8AC3E}">
        <p14:creationId xmlns:p14="http://schemas.microsoft.com/office/powerpoint/2010/main" val="1054993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082" y="1567719"/>
            <a:ext cx="8932689" cy="582706"/>
          </a:xfrm>
        </p:spPr>
        <p:txBody>
          <a:bodyPr>
            <a:noAutofit/>
          </a:bodyPr>
          <a:lstStyle/>
          <a:p>
            <a:r>
              <a:rPr lang="en-US" sz="2800" dirty="0" smtClean="0"/>
              <a:t>Current UCSD Study: Develop Implementation and Fidelity Assessment Tools &amp; Pilot Studies</a:t>
            </a:r>
            <a:br>
              <a:rPr lang="en-US" sz="2800" dirty="0" smtClean="0"/>
            </a:br>
            <a:endParaRPr lang="en-US" sz="2000" dirty="0"/>
          </a:p>
        </p:txBody>
      </p:sp>
      <p:sp>
        <p:nvSpPr>
          <p:cNvPr id="3" name="Content Placeholder 2"/>
          <p:cNvSpPr>
            <a:spLocks noGrp="1"/>
          </p:cNvSpPr>
          <p:nvPr>
            <p:ph idx="1"/>
          </p:nvPr>
        </p:nvSpPr>
        <p:spPr>
          <a:xfrm>
            <a:off x="233082" y="1969889"/>
            <a:ext cx="8713694" cy="4592056"/>
          </a:xfrm>
        </p:spPr>
        <p:txBody>
          <a:bodyPr>
            <a:normAutofit fontScale="85000" lnSpcReduction="10000"/>
          </a:bodyPr>
          <a:lstStyle/>
          <a:p>
            <a:pPr>
              <a:lnSpc>
                <a:spcPct val="160000"/>
              </a:lnSpc>
            </a:pPr>
            <a:r>
              <a:rPr lang="en-US" sz="2400" dirty="0" smtClean="0"/>
              <a:t>Develop Dialogic Practice (DP) Fidelity Manual &amp; Fidelity Tools:  </a:t>
            </a:r>
          </a:p>
          <a:p>
            <a:pPr lvl="1">
              <a:lnSpc>
                <a:spcPct val="160000"/>
              </a:lnSpc>
            </a:pPr>
            <a:r>
              <a:rPr lang="en-US" sz="2200" b="1" u="sng" dirty="0" smtClean="0"/>
              <a:t>12 Key Elements</a:t>
            </a:r>
          </a:p>
          <a:p>
            <a:pPr>
              <a:lnSpc>
                <a:spcPct val="160000"/>
              </a:lnSpc>
            </a:pPr>
            <a:r>
              <a:rPr lang="en-US" sz="2400" dirty="0" smtClean="0"/>
              <a:t>Develop OD Org Change Guide &amp; Fidelity Tool: </a:t>
            </a:r>
          </a:p>
          <a:p>
            <a:pPr lvl="1">
              <a:lnSpc>
                <a:spcPct val="160000"/>
              </a:lnSpc>
            </a:pPr>
            <a:r>
              <a:rPr lang="en-US" sz="2200" b="1" u="sng" dirty="0" smtClean="0"/>
              <a:t>10 Organizational Criteria</a:t>
            </a:r>
          </a:p>
          <a:p>
            <a:pPr>
              <a:lnSpc>
                <a:spcPct val="160000"/>
              </a:lnSpc>
            </a:pPr>
            <a:r>
              <a:rPr lang="en-US" sz="2400" dirty="0" smtClean="0"/>
              <a:t>Adapt </a:t>
            </a:r>
            <a:r>
              <a:rPr lang="en-US" sz="2400" u="sng" dirty="0" smtClean="0"/>
              <a:t>Addressing Problems Through Organizational Change (APTOC) </a:t>
            </a:r>
          </a:p>
          <a:p>
            <a:pPr lvl="1">
              <a:lnSpc>
                <a:spcPct val="160000"/>
              </a:lnSpc>
            </a:pPr>
            <a:r>
              <a:rPr lang="en-US" b="1" u="sng" dirty="0" smtClean="0"/>
              <a:t>Enhancing Recovery Through Organizational Change (ERTOC)</a:t>
            </a:r>
          </a:p>
          <a:p>
            <a:pPr lvl="2">
              <a:lnSpc>
                <a:spcPct val="160000"/>
              </a:lnSpc>
            </a:pPr>
            <a:r>
              <a:rPr lang="en-US" sz="2400" dirty="0" smtClean="0"/>
              <a:t>Method for adapting local culture &amp; integrating OD/ DP </a:t>
            </a:r>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3053"/>
            <a:ext cx="8229600" cy="1143000"/>
          </a:xfrm>
        </p:spPr>
        <p:txBody>
          <a:bodyPr>
            <a:normAutofit/>
          </a:bodyPr>
          <a:lstStyle/>
          <a:p>
            <a:r>
              <a:rPr lang="en-US" dirty="0" smtClean="0"/>
              <a:t>UCSD Pilot Studies </a:t>
            </a:r>
            <a:endParaRPr lang="en-US" dirty="0"/>
          </a:p>
        </p:txBody>
      </p:sp>
      <p:sp>
        <p:nvSpPr>
          <p:cNvPr id="3" name="Content Placeholder 2"/>
          <p:cNvSpPr>
            <a:spLocks noGrp="1"/>
          </p:cNvSpPr>
          <p:nvPr>
            <p:ph idx="1"/>
          </p:nvPr>
        </p:nvSpPr>
        <p:spPr/>
        <p:txBody>
          <a:bodyPr>
            <a:normAutofit fontScale="62500" lnSpcReduction="20000"/>
          </a:bodyPr>
          <a:lstStyle/>
          <a:p>
            <a:pPr>
              <a:lnSpc>
                <a:spcPct val="160000"/>
              </a:lnSpc>
            </a:pPr>
            <a:r>
              <a:rPr lang="en-US" sz="3000" dirty="0" smtClean="0"/>
              <a:t>Behavioral Therapy Development Studies &amp; Implementation Science </a:t>
            </a:r>
          </a:p>
          <a:p>
            <a:pPr>
              <a:lnSpc>
                <a:spcPct val="160000"/>
              </a:lnSpc>
            </a:pPr>
            <a:r>
              <a:rPr lang="en-US" sz="3000" dirty="0" smtClean="0"/>
              <a:t>Pilot Test implementing OD &amp; DP in USA &amp; Globally</a:t>
            </a:r>
          </a:p>
          <a:p>
            <a:pPr lvl="2">
              <a:lnSpc>
                <a:spcPct val="160000"/>
              </a:lnSpc>
            </a:pPr>
            <a:r>
              <a:rPr lang="en-US" sz="2800" dirty="0" smtClean="0"/>
              <a:t>Learn to Provide Technical Assistance</a:t>
            </a:r>
          </a:p>
          <a:p>
            <a:pPr lvl="2">
              <a:lnSpc>
                <a:spcPct val="160000"/>
              </a:lnSpc>
            </a:pPr>
            <a:r>
              <a:rPr lang="en-US" sz="2800" dirty="0" smtClean="0"/>
              <a:t>Implement the Tools and Learn </a:t>
            </a:r>
          </a:p>
          <a:p>
            <a:pPr lvl="2">
              <a:lnSpc>
                <a:spcPct val="160000"/>
              </a:lnSpc>
            </a:pPr>
            <a:r>
              <a:rPr lang="en-US" sz="2800" dirty="0" smtClean="0"/>
              <a:t>Mixed Methods Research </a:t>
            </a:r>
          </a:p>
          <a:p>
            <a:pPr lvl="3">
              <a:lnSpc>
                <a:spcPct val="160000"/>
              </a:lnSpc>
            </a:pPr>
            <a:r>
              <a:rPr lang="en-US" sz="2800" dirty="0" smtClean="0"/>
              <a:t>Assess Feasibility &amp; Outcomes</a:t>
            </a:r>
          </a:p>
          <a:p>
            <a:pPr lvl="3">
              <a:lnSpc>
                <a:spcPct val="160000"/>
              </a:lnSpc>
            </a:pPr>
            <a:r>
              <a:rPr lang="en-US" sz="2800" dirty="0" smtClean="0"/>
              <a:t>Change Focus Group Process</a:t>
            </a:r>
          </a:p>
          <a:p>
            <a:pPr>
              <a:lnSpc>
                <a:spcPct val="160000"/>
              </a:lnSpc>
            </a:pPr>
            <a:r>
              <a:rPr lang="en-US" sz="3000" dirty="0" smtClean="0"/>
              <a:t>Culture of our Group</a:t>
            </a:r>
          </a:p>
          <a:p>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8</a:t>
            </a:fld>
            <a:endParaRPr lang="en-US">
              <a:solidFill>
                <a:srgbClr val="04617B">
                  <a:shade val="90000"/>
                </a:srgb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create the criteria </a:t>
            </a:r>
            <a:br>
              <a:rPr lang="en-US" dirty="0" smtClean="0"/>
            </a:br>
            <a:r>
              <a:rPr lang="en-US" dirty="0" smtClean="0"/>
              <a:t>and assess fidelity? </a:t>
            </a:r>
            <a:endParaRPr lang="en-US" dirty="0"/>
          </a:p>
        </p:txBody>
      </p:sp>
      <p:sp>
        <p:nvSpPr>
          <p:cNvPr id="3" name="Content Placeholder 2"/>
          <p:cNvSpPr>
            <a:spLocks noGrp="1"/>
          </p:cNvSpPr>
          <p:nvPr>
            <p:ph idx="1"/>
          </p:nvPr>
        </p:nvSpPr>
        <p:spPr>
          <a:xfrm>
            <a:off x="457199" y="1935480"/>
            <a:ext cx="8436279" cy="4389120"/>
          </a:xfrm>
        </p:spPr>
        <p:txBody>
          <a:bodyPr>
            <a:normAutofit fontScale="92500" lnSpcReduction="10000"/>
          </a:bodyPr>
          <a:lstStyle/>
          <a:p>
            <a:r>
              <a:rPr lang="en-US" dirty="0" smtClean="0"/>
              <a:t>Helps with training – especially in the beginning</a:t>
            </a:r>
          </a:p>
          <a:p>
            <a:r>
              <a:rPr lang="en-US" dirty="0" smtClean="0"/>
              <a:t>Helps with supervising and monitoring best practice</a:t>
            </a:r>
          </a:p>
          <a:p>
            <a:r>
              <a:rPr lang="en-US" dirty="0" smtClean="0"/>
              <a:t>Expected in research on behavioral therapies – Therapy Development Stage, Fidelity, Therapist Selection, Study Design, Theoretical Framework, </a:t>
            </a:r>
            <a:r>
              <a:rPr lang="en-US" dirty="0" err="1" smtClean="0"/>
              <a:t>etc</a:t>
            </a:r>
            <a:endParaRPr lang="en-US" dirty="0" smtClean="0"/>
          </a:p>
          <a:p>
            <a:pPr lvl="1"/>
            <a:r>
              <a:rPr lang="en-US" dirty="0" smtClean="0"/>
              <a:t>Stage 1A: Manual, Fidelity Measures, Training materials, and demonstration of feasibility to implement the approach. </a:t>
            </a:r>
          </a:p>
          <a:p>
            <a:r>
              <a:rPr lang="en-US" dirty="0" smtClean="0"/>
              <a:t>Helps in being labeled “evidence based practice”</a:t>
            </a:r>
          </a:p>
          <a:p>
            <a:pPr lvl="1"/>
            <a:r>
              <a:rPr lang="en-US" dirty="0"/>
              <a:t>SAMHSA’s National Registry of Evidence-based Programs and Practices (NREPP) promotes the adoption of scientifically established behavioral health </a:t>
            </a:r>
            <a:r>
              <a:rPr lang="en-US" dirty="0" smtClean="0"/>
              <a:t>interventions.</a:t>
            </a:r>
          </a:p>
          <a:p>
            <a:pPr lvl="1"/>
            <a:r>
              <a:rPr lang="en-US" dirty="0" smtClean="0"/>
              <a:t>Insurance company / Federal Agency Support</a:t>
            </a:r>
            <a:endParaRPr lang="en-US" dirty="0"/>
          </a:p>
        </p:txBody>
      </p:sp>
      <p:sp>
        <p:nvSpPr>
          <p:cNvPr id="4" name="Slide Number Placeholder 3"/>
          <p:cNvSpPr>
            <a:spLocks noGrp="1"/>
          </p:cNvSpPr>
          <p:nvPr>
            <p:ph type="sldNum" sz="quarter" idx="12"/>
          </p:nvPr>
        </p:nvSpPr>
        <p:spPr/>
        <p:txBody>
          <a:bodyPr/>
          <a:lstStyle/>
          <a:p>
            <a:pPr>
              <a:defRPr/>
            </a:pPr>
            <a:fld id="{5679B130-A012-4646-8BA0-2099B293DD7F}" type="slidenum">
              <a:rPr lang="en-US" smtClean="0">
                <a:solidFill>
                  <a:srgbClr val="04617B">
                    <a:shade val="90000"/>
                  </a:srgbClr>
                </a:solidFill>
              </a:rPr>
              <a:pPr>
                <a:defRPr/>
              </a:pPr>
              <a:t>9</a:t>
            </a:fld>
            <a:endParaRPr lang="en-US">
              <a:solidFill>
                <a:srgbClr val="04617B">
                  <a:shade val="90000"/>
                </a:srgbClr>
              </a:solidFill>
            </a:endParaRPr>
          </a:p>
        </p:txBody>
      </p:sp>
    </p:spTree>
    <p:extLst>
      <p:ext uri="{BB962C8B-B14F-4D97-AF65-F5344CB8AC3E}">
        <p14:creationId xmlns:p14="http://schemas.microsoft.com/office/powerpoint/2010/main" val="41613436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2895</TotalTime>
  <Words>1876</Words>
  <Application>Microsoft Office PowerPoint</Application>
  <PresentationFormat>On-screen Show (4:3)</PresentationFormat>
  <Paragraphs>280</Paragraphs>
  <Slides>32</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32</vt:i4>
      </vt:variant>
    </vt:vector>
  </HeadingPairs>
  <TitlesOfParts>
    <vt:vector size="45" baseType="lpstr">
      <vt:lpstr>MS Gothic</vt:lpstr>
      <vt:lpstr>ＭＳ Ｐゴシック</vt:lpstr>
      <vt:lpstr>Arial</vt:lpstr>
      <vt:lpstr>Arial Narrow</vt:lpstr>
      <vt:lpstr>Calibri</vt:lpstr>
      <vt:lpstr>Calisto MT</vt:lpstr>
      <vt:lpstr>Cambria</vt:lpstr>
      <vt:lpstr>Constantia</vt:lpstr>
      <vt:lpstr>MS Mincho</vt:lpstr>
      <vt:lpstr>Times</vt:lpstr>
      <vt:lpstr>Times New Roman</vt:lpstr>
      <vt:lpstr>Wingdings 2</vt:lpstr>
      <vt:lpstr>3_Flow</vt:lpstr>
      <vt:lpstr>Implementing Open Dialogue &amp;  Dialogic Practice in new settings:  Training, Fidelity Tools, and Providing Technical Assistance for Organizational Change</vt:lpstr>
      <vt:lpstr>Many Others to Thank</vt:lpstr>
      <vt:lpstr>SEVEN PRINCIPLES FOR ORGANIZING OPEN DIALOGUES IN SOCIAL NETWORKS </vt:lpstr>
      <vt:lpstr>Variations: USA based projects</vt:lpstr>
      <vt:lpstr>First USA OD Pilot Study Published</vt:lpstr>
      <vt:lpstr>USA West Coast – Open Dialogue</vt:lpstr>
      <vt:lpstr>Current UCSD Study: Develop Implementation and Fidelity Assessment Tools &amp; Pilot Studies </vt:lpstr>
      <vt:lpstr>UCSD Pilot Studies </vt:lpstr>
      <vt:lpstr>Why create the criteria  and assess fidelity? </vt:lpstr>
      <vt:lpstr>Good Clinical Practice / Need Adaptive</vt:lpstr>
      <vt:lpstr>PowerPoint Presentation</vt:lpstr>
      <vt:lpstr>DP Fidelity Rating Manual </vt:lpstr>
      <vt:lpstr>Fidelity Rating Tools</vt:lpstr>
      <vt:lpstr>Training Raters</vt:lpstr>
      <vt:lpstr>Steps in Rating a Recording</vt:lpstr>
      <vt:lpstr>What is an utterance? </vt:lpstr>
      <vt:lpstr>PowerPoint Presentation</vt:lpstr>
      <vt:lpstr>What’s acceptable level of each element?  How score? </vt:lpstr>
      <vt:lpstr>How decide if the session was a DP meeting? </vt:lpstr>
      <vt:lpstr>PowerPoint Presentation</vt:lpstr>
      <vt:lpstr>PowerPoint Presentation</vt:lpstr>
      <vt:lpstr>PowerPoint Presentation</vt:lpstr>
      <vt:lpstr>PowerPoint Presentation</vt:lpstr>
      <vt:lpstr>PowerPoint Presentation</vt:lpstr>
      <vt:lpstr>PowerPoint Presentation</vt:lpstr>
      <vt:lpstr>10 Organizational Criteria for Open Dialogue  *in Agencies and Programs </vt:lpstr>
      <vt:lpstr>Enhancing Recovery Through Organizational Change (ERTOC)</vt:lpstr>
      <vt:lpstr>Enhancing Recovery Through Organizational Change (ERTOC)</vt:lpstr>
      <vt:lpstr>Step 3: Organizational Readiness </vt:lpstr>
      <vt:lpstr>Survey of Clinicians and Leaders Implementing Open Dialogue Questions for those doing OD / DP</vt:lpstr>
      <vt:lpstr>Adaptations – Great Variations</vt:lpstr>
      <vt:lpstr>Thank You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Makenzie Tonelli</dc:creator>
  <cp:lastModifiedBy>Ziedonis, Douglas</cp:lastModifiedBy>
  <cp:revision>574</cp:revision>
  <cp:lastPrinted>2017-10-20T18:43:41Z</cp:lastPrinted>
  <dcterms:created xsi:type="dcterms:W3CDTF">2012-08-31T14:07:21Z</dcterms:created>
  <dcterms:modified xsi:type="dcterms:W3CDTF">2018-02-28T08:33:06Z</dcterms:modified>
</cp:coreProperties>
</file>