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67" r:id="rId4"/>
    <p:sldId id="262" r:id="rId5"/>
    <p:sldId id="259" r:id="rId6"/>
    <p:sldId id="272" r:id="rId7"/>
    <p:sldId id="275" r:id="rId8"/>
    <p:sldId id="271" r:id="rId9"/>
    <p:sldId id="270" r:id="rId10"/>
    <p:sldId id="276" r:id="rId11"/>
    <p:sldId id="266" r:id="rId12"/>
    <p:sldId id="277" r:id="rId13"/>
    <p:sldId id="264" r:id="rId14"/>
    <p:sldId id="26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ishaq@tiscali.co.uk" initials="y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71" autoAdjust="0"/>
  </p:normalViewPr>
  <p:slideViewPr>
    <p:cSldViewPr>
      <p:cViewPr varScale="1">
        <p:scale>
          <a:sx n="52" d="100"/>
          <a:sy n="5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E5EC-AC0A-4E48-8D85-6E67AC8B6AFA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9F8C-1971-40D9-92EB-08E67F690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PowerPoint in 16:9 ratio, i.e. Widescreen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E4F273-52DA-4E65-9263-DE58DFF82C12}" type="slidenum">
              <a:rPr lang="en-GB" alt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5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6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5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5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8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2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2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1DBB966B-1615-42A9-B485-3AF48A41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08DA6043-52E9-4EC9-BA2E-702D27663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PowerPoint in 16:9 ratio, i.e. Widescreen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71BAC5E6-7BCE-444D-A953-347F3F64D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6AFEE-D791-4CEA-AD00-8C9F79817E09}" type="slidenum">
              <a:rPr lang="en-GB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8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9F8C-1971-40D9-92EB-08E67F6904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4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ront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470025"/>
          </a:xfrm>
        </p:spPr>
        <p:txBody>
          <a:bodyPr/>
          <a:lstStyle>
            <a:lvl1pPr>
              <a:defRPr>
                <a:solidFill>
                  <a:srgbClr val="7C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05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EB8"/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74AD-DABF-4760-BCA0-2C808C4D12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23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80928"/>
            <a:ext cx="8217877" cy="3312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7536-758C-4595-BBF7-F0B937F9E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9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61430"/>
            <a:ext cx="2057400" cy="43878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61430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82E4-3BEB-4692-AC57-46D14F0AB8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4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22B9-8EE9-4132-919A-79B162D74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36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CDB8-3175-4950-9C48-B2B50E1BF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5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5086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5086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B2DC-043A-414C-89E6-92DE3D780E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9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6342"/>
            <a:ext cx="4040188" cy="91864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005EB8"/>
                </a:solidFill>
              </a:defRPr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66144"/>
            <a:ext cx="4040188" cy="27271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366342"/>
            <a:ext cx="4041775" cy="91864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005EB8"/>
                </a:solidFill>
              </a:defRPr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3356992"/>
            <a:ext cx="4041775" cy="27350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3616-36EF-460C-B503-19D378BA8B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36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AA07-36AE-4DF3-A6C7-F0675905DB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2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F05B-7B44-4677-B75F-7B608BD723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67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412776"/>
            <a:ext cx="3008313" cy="1008112"/>
          </a:xfrm>
        </p:spPr>
        <p:txBody>
          <a:bodyPr anchor="b"/>
          <a:lstStyle>
            <a:lvl1pPr algn="l">
              <a:defRPr sz="23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412776"/>
            <a:ext cx="5111750" cy="468052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27" y="2492897"/>
            <a:ext cx="3008313" cy="3600400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C36C-EA95-4932-B0E9-DFD6CC181D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73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300" b="1">
                <a:solidFill>
                  <a:srgbClr val="00529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6693-A005-4D43-A2EC-3F3CB9F80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20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25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7" rIns="107275" bIns="5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55888"/>
            <a:ext cx="821787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75" tIns="53637" rIns="107275" bIns="5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412" y="6381751"/>
            <a:ext cx="2133600" cy="366713"/>
          </a:xfrm>
          <a:prstGeom prst="rect">
            <a:avLst/>
          </a:prstGeom>
        </p:spPr>
        <p:txBody>
          <a:bodyPr vert="horz" wrap="square" lIns="107275" tIns="53637" rIns="107275" bIns="536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D5364-4BCF-40CB-95F2-C24DF9B8841D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59" y="333375"/>
            <a:ext cx="2376854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7C2855"/>
          </a:solidFill>
          <a:latin typeface="Frutiger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7C2855"/>
          </a:solidFill>
          <a:latin typeface="Frutig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7C2855"/>
          </a:solidFill>
          <a:latin typeface="Frutig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7C2855"/>
          </a:solidFill>
          <a:latin typeface="Frutig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7C2855"/>
          </a:solidFill>
          <a:latin typeface="Frutiger" pitchFamily="34" charset="0"/>
        </a:defRPr>
      </a:lvl5pPr>
      <a:lvl6pPr marL="536372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Frutiger" pitchFamily="34" charset="0"/>
        </a:defRPr>
      </a:lvl6pPr>
      <a:lvl7pPr marL="1072743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Frutiger" pitchFamily="34" charset="0"/>
        </a:defRPr>
      </a:lvl7pPr>
      <a:lvl8pPr marL="1609115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Frutiger" pitchFamily="34" charset="0"/>
        </a:defRPr>
      </a:lvl8pPr>
      <a:lvl9pPr marL="2145487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Frutiger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rgbClr val="425563"/>
          </a:solidFill>
          <a:latin typeface="Frutiger" pitchFamily="34" charset="0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25563"/>
          </a:solidFill>
          <a:latin typeface="Frutiger" pitchFamily="34" charset="0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25563"/>
          </a:solidFill>
          <a:latin typeface="Frutiger" pitchFamily="34" charset="0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25563"/>
          </a:solidFill>
          <a:latin typeface="Frutiger" pitchFamily="34" charset="0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425563"/>
          </a:solidFill>
          <a:latin typeface="Frutiger" pitchFamily="34" charset="0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ersopendialogu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Yasmin.ishaq@kmpt.nhs.uk" TargetMode="External"/><Relationship Id="rId4" Type="http://schemas.openxmlformats.org/officeDocument/2006/relationships/hyperlink" Target="http://apopendialogu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>
          <a:xfrm>
            <a:off x="685800" y="1484316"/>
            <a:ext cx="7772400" cy="2592756"/>
          </a:xfrm>
        </p:spPr>
        <p:txBody>
          <a:bodyPr/>
          <a:lstStyle/>
          <a:p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2400" dirty="0">
                <a:solidFill>
                  <a:srgbClr val="9C0066"/>
                </a:solidFill>
              </a:rPr>
              <a:t/>
            </a:r>
            <a:br>
              <a:rPr lang="en-GB" altLang="en-US" sz="2400" dirty="0">
                <a:solidFill>
                  <a:srgbClr val="9C0066"/>
                </a:solidFill>
              </a:rPr>
            </a:br>
            <a:r>
              <a:rPr lang="en-GB" altLang="en-US" sz="4400" b="1" dirty="0">
                <a:solidFill>
                  <a:srgbClr val="9C0066"/>
                </a:solidFill>
              </a:rPr>
              <a:t>The Journey so far……….</a:t>
            </a:r>
            <a:br>
              <a:rPr lang="en-GB" altLang="en-US" sz="4400" b="1" dirty="0">
                <a:solidFill>
                  <a:srgbClr val="9C0066"/>
                </a:solidFill>
              </a:rPr>
            </a:br>
            <a:r>
              <a:rPr lang="en-GB" altLang="en-US" sz="4400" b="1" dirty="0">
                <a:solidFill>
                  <a:srgbClr val="9C0066"/>
                </a:solidFill>
              </a:rPr>
              <a:t/>
            </a:r>
            <a:br>
              <a:rPr lang="en-GB" altLang="en-US" sz="4400" b="1" dirty="0">
                <a:solidFill>
                  <a:srgbClr val="9C0066"/>
                </a:solidFill>
              </a:rPr>
            </a:br>
            <a:r>
              <a:rPr lang="en-GB" altLang="en-US" sz="4400" b="1" dirty="0">
                <a:solidFill>
                  <a:srgbClr val="9C0066"/>
                </a:solidFill>
              </a:rPr>
              <a:t>Yasmin Ishaq</a:t>
            </a:r>
            <a:br>
              <a:rPr lang="en-GB" altLang="en-US" sz="4400" b="1" dirty="0">
                <a:solidFill>
                  <a:srgbClr val="9C0066"/>
                </a:solidFill>
              </a:rPr>
            </a:br>
            <a:r>
              <a:rPr lang="en-GB" altLang="en-US" sz="4400" b="1" dirty="0">
                <a:solidFill>
                  <a:srgbClr val="9C0066"/>
                </a:solidFill>
              </a:rPr>
              <a:t>Kent Open Dialogue Service Lead</a:t>
            </a:r>
            <a:br>
              <a:rPr lang="en-GB" altLang="en-US" sz="4400" b="1" dirty="0">
                <a:solidFill>
                  <a:srgbClr val="9C0066"/>
                </a:solidFill>
              </a:rPr>
            </a:br>
            <a:r>
              <a:rPr lang="en-GB" altLang="en-US" sz="4400" b="1" dirty="0">
                <a:solidFill>
                  <a:srgbClr val="9C0066"/>
                </a:solidFill>
              </a:rPr>
              <a:t/>
            </a:r>
            <a:br>
              <a:rPr lang="en-GB" altLang="en-US" sz="4400" b="1" dirty="0">
                <a:solidFill>
                  <a:srgbClr val="9C0066"/>
                </a:solidFill>
              </a:rPr>
            </a:br>
            <a:endParaRPr lang="en-GB" altLang="en-US" sz="4400" b="1" dirty="0">
              <a:solidFill>
                <a:srgbClr val="9C0066"/>
              </a:solidFill>
            </a:endParaRPr>
          </a:p>
        </p:txBody>
      </p:sp>
      <p:sp>
        <p:nvSpPr>
          <p:cNvPr id="5123" name="Subtitle 7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48072"/>
          </a:xfrm>
        </p:spPr>
        <p:txBody>
          <a:bodyPr/>
          <a:lstStyle/>
          <a:p>
            <a:endParaRPr lang="en-GB" altLang="en-US" sz="1800" dirty="0">
              <a:solidFill>
                <a:srgbClr val="00529B"/>
              </a:solidFill>
            </a:endParaRPr>
          </a:p>
          <a:p>
            <a:endParaRPr lang="en-GB" altLang="en-US" sz="1800" dirty="0">
              <a:solidFill>
                <a:srgbClr val="00529B"/>
              </a:solidFill>
            </a:endParaRPr>
          </a:p>
          <a:p>
            <a:endParaRPr lang="en-GB" altLang="en-US" sz="1800" dirty="0">
              <a:solidFill>
                <a:srgbClr val="00529B"/>
              </a:solidFill>
            </a:endParaRPr>
          </a:p>
          <a:p>
            <a:endParaRPr lang="en-GB" alt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CCA4AE0-9744-4520-8894-AF9748FD3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A74AD-DABF-4760-BCA0-2C808C4D125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2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6BD84-D78A-4109-A7AF-B0E25E05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2"/>
            <a:ext cx="8229600" cy="1143000"/>
          </a:xfrm>
        </p:spPr>
        <p:txBody>
          <a:bodyPr/>
          <a:lstStyle/>
          <a:p>
            <a:r>
              <a:rPr lang="en-GB" dirty="0"/>
              <a:t>Organisational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E0DEE4-FBE5-41FD-B1FC-7DC1AE60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248572"/>
          </a:xfrm>
        </p:spPr>
        <p:txBody>
          <a:bodyPr/>
          <a:lstStyle/>
          <a:p>
            <a:pPr marL="370752" lvl="0" indent="-370752"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  <a:latin typeface="+mn-lt"/>
              </a:rPr>
              <a:t>OD </a:t>
            </a:r>
            <a:r>
              <a:rPr lang="en-GB" sz="2400" dirty="0">
                <a:solidFill>
                  <a:prstClr val="black"/>
                </a:solidFill>
                <a:latin typeface="+mn-lt"/>
              </a:rPr>
              <a:t>requires systemic change to how services operate and how distress is interpreted. </a:t>
            </a:r>
          </a:p>
          <a:p>
            <a:pPr marL="370752" indent="-370752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Move from reductionist  deficit model to a social relational model. In statutory services treatment adherence is seen as core to successful outcomes</a:t>
            </a:r>
          </a:p>
          <a:p>
            <a:pPr marL="370752" indent="-370752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Networks meetings are decision making forums and the relationship is the core intervention for change</a:t>
            </a:r>
          </a:p>
          <a:p>
            <a:pPr marL="370752" lvl="0" indent="-370752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+mn-lt"/>
              </a:rPr>
              <a:t>How do we grow our own expertise in the UK to develop a model that works in statutory services? And how do we develop dialogical leadership?</a:t>
            </a:r>
          </a:p>
          <a:p>
            <a:pPr marL="370752" lvl="0" indent="-370752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45FE9EB-1A84-4D05-A5EB-3A05A7D8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9208A14-9F0E-4B46-819D-CF6601CD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5299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938294-0908-4678-8071-1F9D8C784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450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SYSTEMS CHANGE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55888"/>
            <a:ext cx="8856983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D889F3D-25AB-4939-886F-15DA27434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97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el of Diversity: an example of the many layers we navigate #intersectionality">
            <a:extLst>
              <a:ext uri="{FF2B5EF4-FFF2-40B4-BE49-F238E27FC236}">
                <a16:creationId xmlns="" xmlns:a16="http://schemas.microsoft.com/office/drawing/2014/main" id="{A7962434-F1B5-4956-82E4-62F4C582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09"/>
            <a:ext cx="9144000" cy="67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96A2AA9-B52F-421E-BD59-3C0877BE5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AF05B-7B44-4677-B75F-7B608BD7230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84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22662" y="701823"/>
            <a:ext cx="2530475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7030A0"/>
                </a:solidFill>
              </a:rPr>
              <a:t>Summary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1556793"/>
            <a:ext cx="9144000" cy="4465124"/>
          </a:xfrm>
          <a:prstGeom prst="roundRect">
            <a:avLst/>
          </a:prstGeom>
          <a:solidFill>
            <a:schemeClr val="bg1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Dialogue requires systemic change and fits within the 5YFV / STP agendas</a:t>
            </a:r>
          </a:p>
          <a:p>
            <a:pPr>
              <a:defRPr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network approach draws on individuals assets to find solutions and responds to service user and carer needs</a:t>
            </a:r>
          </a:p>
          <a:p>
            <a:pPr>
              <a:defRPr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KMPT has trained staff in the Open Dialogue approach and is actively involved in research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KMPT has set up a POD team in Canterbury as a pilot site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476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F82148-5CCB-4AD3-9B84-DFC2E3CBD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24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useful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/>
              <a:t> </a:t>
            </a:r>
          </a:p>
          <a:p>
            <a:r>
              <a:rPr lang="en-GB" sz="1200" dirty="0"/>
              <a:t>THE KEY ELEMENTS OF DIALOGIC PRACTICE IN OPEN DIALOGUE: FIDELITY CRITERIA -</a:t>
            </a:r>
            <a:r>
              <a:rPr lang="fi-FI" sz="1200" dirty="0"/>
              <a:t> </a:t>
            </a:r>
            <a:r>
              <a:rPr lang="fi-FI" sz="1200" b="1" dirty="0"/>
              <a:t>Olson, M., Seikkula, J., &amp; Ziedonis, D. 2014</a:t>
            </a:r>
          </a:p>
          <a:p>
            <a:r>
              <a:rPr lang="en-GB" sz="1200" dirty="0" err="1"/>
              <a:t>Seikkulaa</a:t>
            </a:r>
            <a:r>
              <a:rPr lang="en-GB" sz="1200" dirty="0"/>
              <a:t> , J., </a:t>
            </a:r>
            <a:r>
              <a:rPr lang="en-GB" sz="1200" dirty="0" err="1"/>
              <a:t>Alakareb</a:t>
            </a:r>
            <a:r>
              <a:rPr lang="en-GB" sz="1200" dirty="0"/>
              <a:t>, B., &amp; </a:t>
            </a:r>
            <a:r>
              <a:rPr lang="en-GB" sz="1200" dirty="0" err="1"/>
              <a:t>Aal</a:t>
            </a:r>
            <a:r>
              <a:rPr lang="en-GB" sz="1200" dirty="0"/>
              <a:t>, J. (2011). The Comprehensive Open-Dialogue Approach in Western Lapland: II. Long-term stability of acute psychosis outcomes in advanced community care. </a:t>
            </a:r>
            <a:r>
              <a:rPr lang="en-GB" sz="1200" i="1" dirty="0"/>
              <a:t>Psychosis</a:t>
            </a:r>
            <a:r>
              <a:rPr lang="en-GB" sz="1200" dirty="0"/>
              <a:t>, 192–204.</a:t>
            </a:r>
          </a:p>
          <a:p>
            <a:r>
              <a:rPr lang="en-GB" sz="1200" dirty="0" err="1"/>
              <a:t>Aaltonen</a:t>
            </a:r>
            <a:r>
              <a:rPr lang="en-GB" sz="1200" dirty="0"/>
              <a:t> , J., Seikkula, J., &amp; </a:t>
            </a:r>
            <a:r>
              <a:rPr lang="en-GB" sz="1200" dirty="0" err="1"/>
              <a:t>Lehti</a:t>
            </a:r>
            <a:r>
              <a:rPr lang="en-GB" sz="1200" dirty="0"/>
              <a:t>, K. (2011). The Comprehensive Open-Dialogue Approach in Western Lapland: I. The incidence of non-affective psychosis and prodromal states. </a:t>
            </a:r>
            <a:r>
              <a:rPr lang="en-GB" sz="1200" i="1" dirty="0"/>
              <a:t>Psychosis</a:t>
            </a:r>
            <a:r>
              <a:rPr lang="en-GB" sz="1200" dirty="0"/>
              <a:t>.</a:t>
            </a:r>
          </a:p>
          <a:p>
            <a:r>
              <a:rPr lang="en-GB" sz="1200" dirty="0"/>
              <a:t>Seikkula, J., &amp; </a:t>
            </a:r>
            <a:r>
              <a:rPr lang="en-GB" sz="1200" dirty="0" err="1"/>
              <a:t>Arnkil</a:t>
            </a:r>
            <a:r>
              <a:rPr lang="en-GB" sz="1200" dirty="0"/>
              <a:t>, T. E. (2006). </a:t>
            </a:r>
            <a:r>
              <a:rPr lang="en-GB" sz="1200" i="1" dirty="0"/>
              <a:t>Open Dialogue and Anticipations.</a:t>
            </a:r>
            <a:endParaRPr lang="en-GB" sz="1200" dirty="0"/>
          </a:p>
          <a:p>
            <a:r>
              <a:rPr lang="en-GB" sz="1200" dirty="0"/>
              <a:t>Seikkula, J., &amp; </a:t>
            </a:r>
            <a:r>
              <a:rPr lang="en-GB" sz="1200" dirty="0" err="1"/>
              <a:t>Arnkil</a:t>
            </a:r>
            <a:r>
              <a:rPr lang="en-GB" sz="1200" dirty="0"/>
              <a:t>, T. E. (2014). </a:t>
            </a:r>
            <a:r>
              <a:rPr lang="en-GB" sz="1200" i="1" dirty="0"/>
              <a:t>Dialogical Meetings in Social Networks.</a:t>
            </a:r>
            <a:r>
              <a:rPr lang="en-GB" sz="1200" dirty="0"/>
              <a:t> </a:t>
            </a:r>
            <a:r>
              <a:rPr lang="en-GB" sz="1200" dirty="0" err="1"/>
              <a:t>Karnac</a:t>
            </a:r>
            <a:r>
              <a:rPr lang="en-GB" sz="1200" dirty="0"/>
              <a:t>.</a:t>
            </a:r>
          </a:p>
          <a:p>
            <a:r>
              <a:rPr lang="en-GB" sz="1200" dirty="0">
                <a:hlinkClick r:id="rId3"/>
              </a:rPr>
              <a:t>http://peersopendialogue.com/</a:t>
            </a:r>
            <a:endParaRPr lang="en-GB" sz="1200" dirty="0"/>
          </a:p>
          <a:p>
            <a:r>
              <a:rPr lang="en-GB" sz="1200" dirty="0"/>
              <a:t> https://www.kmpt.nhs.uk/research-and-innovation/open-dialogue.htm</a:t>
            </a:r>
          </a:p>
          <a:p>
            <a:r>
              <a:rPr lang="en-GB" sz="1200" dirty="0">
                <a:hlinkClick r:id="rId4"/>
              </a:rPr>
              <a:t>http://apopendialogue.org/</a:t>
            </a:r>
            <a:endParaRPr lang="en-GB" sz="1200" dirty="0"/>
          </a:p>
          <a:p>
            <a:r>
              <a:rPr lang="en-GB" sz="1200" dirty="0">
                <a:hlinkClick r:id="rId5"/>
              </a:rPr>
              <a:t>Yasmin.ishaq@kmpt.nhs.uk</a:t>
            </a:r>
            <a:r>
              <a:rPr lang="en-GB" sz="1200" dirty="0"/>
              <a:t> </a:t>
            </a:r>
          </a:p>
          <a:p>
            <a:endParaRPr lang="en-GB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476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FAFD2AC-3818-4370-9118-AAB6BDBC7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402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82625"/>
          </a:xfrm>
        </p:spPr>
        <p:txBody>
          <a:bodyPr/>
          <a:lstStyle/>
          <a:p>
            <a:r>
              <a:rPr lang="en-GB" dirty="0"/>
              <a:t>The Start…….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464496"/>
          </a:xfrm>
        </p:spPr>
        <p:txBody>
          <a:bodyPr/>
          <a:lstStyle/>
          <a:p>
            <a:r>
              <a:rPr lang="en-GB" sz="2000" dirty="0"/>
              <a:t>In 2014 Kent and Medway Partnership Trust became interested about the possibility of becoming involved in a research trail looking into the Open Dialogue approach from a UK perspective.</a:t>
            </a:r>
          </a:p>
          <a:p>
            <a:endParaRPr lang="en-GB" sz="2000" dirty="0"/>
          </a:p>
          <a:p>
            <a:r>
              <a:rPr lang="en-GB" sz="2000" dirty="0"/>
              <a:t>In 2014 formal discussions with NELFT led to becoming involved in the 1</a:t>
            </a:r>
            <a:r>
              <a:rPr lang="en-GB" sz="2000" baseline="30000" dirty="0"/>
              <a:t>st</a:t>
            </a:r>
            <a:r>
              <a:rPr lang="en-GB" sz="2000" dirty="0"/>
              <a:t> training cohort for Peer Supported Open Dialogue (POD)</a:t>
            </a:r>
          </a:p>
          <a:p>
            <a:endParaRPr lang="en-GB" sz="2000" dirty="0"/>
          </a:p>
          <a:p>
            <a:r>
              <a:rPr lang="en-GB" sz="2000" dirty="0"/>
              <a:t>In 2014 KMPT set up a Steering Group to start to consider processes and structures that would need to be in place for development of POD</a:t>
            </a:r>
          </a:p>
          <a:p>
            <a:endParaRPr lang="en-GB" sz="2000" dirty="0"/>
          </a:p>
          <a:p>
            <a:r>
              <a:rPr lang="en-GB" sz="2000" dirty="0"/>
              <a:t>In February 2017 a pilot team started delivering POD in Canterbury and have seen approximately 120 service users and their networks. Early evaluative outcomes are positive</a:t>
            </a:r>
            <a:r>
              <a:rPr lang="en-GB" sz="2000"/>
              <a:t>. 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D3BE7F-66C1-49D9-8B0F-234CB6013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4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8569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8920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168920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SUSTAIN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21F296F-3DAF-4B69-A706-9BA6DCE49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AF05B-7B44-4677-B75F-7B608BD7230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927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vron 20"/>
          <p:cNvSpPr/>
          <p:nvPr/>
        </p:nvSpPr>
        <p:spPr>
          <a:xfrm>
            <a:off x="6576786" y="5114272"/>
            <a:ext cx="2054225" cy="865716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93693" y="5114271"/>
            <a:ext cx="1808162" cy="865717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40414" y="1289051"/>
            <a:ext cx="2548010" cy="95884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CMHT / CRHT </a:t>
            </a:r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1907704" y="2664884"/>
            <a:ext cx="5413846" cy="2389716"/>
            <a:chOff x="2736703" y="1954784"/>
            <a:chExt cx="3600450" cy="1485900"/>
          </a:xfrm>
        </p:grpSpPr>
        <p:sp>
          <p:nvSpPr>
            <p:cNvPr id="11" name="Oval 10"/>
            <p:cNvSpPr/>
            <p:nvPr/>
          </p:nvSpPr>
          <p:spPr>
            <a:xfrm>
              <a:off x="2736703" y="1954784"/>
              <a:ext cx="3600450" cy="1485900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POD TEAM</a:t>
              </a:r>
            </a:p>
          </p:txBody>
        </p:sp>
        <p:sp>
          <p:nvSpPr>
            <p:cNvPr id="21524" name="TextBox 13"/>
            <p:cNvSpPr txBox="1">
              <a:spLocks noChangeArrowheads="1"/>
            </p:cNvSpPr>
            <p:nvPr/>
          </p:nvSpPr>
          <p:spPr bwMode="auto">
            <a:xfrm>
              <a:off x="3010618" y="2179700"/>
              <a:ext cx="3241675" cy="40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Frutiger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Frutige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utige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Frutige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  <a:latin typeface="Arial" charset="0"/>
                </a:rPr>
                <a:t>Operating across Service Groups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  <a:latin typeface="Arial" charset="0"/>
                </a:rPr>
                <a:t>Aligned to GP Practices</a:t>
              </a:r>
            </a:p>
          </p:txBody>
        </p:sp>
        <p:sp>
          <p:nvSpPr>
            <p:cNvPr id="21525" name="TextBox 14"/>
            <p:cNvSpPr txBox="1">
              <a:spLocks noChangeArrowheads="1"/>
            </p:cNvSpPr>
            <p:nvPr/>
          </p:nvSpPr>
          <p:spPr bwMode="auto">
            <a:xfrm>
              <a:off x="3131840" y="2840618"/>
              <a:ext cx="2735263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Frutiger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Frutiger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utiger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Frutiger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400">
                  <a:solidFill>
                    <a:schemeClr val="tx1"/>
                  </a:solidFill>
                  <a:latin typeface="Frutiger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  <a:latin typeface="Arial" charset="0"/>
                </a:rPr>
                <a:t>8am – 8pm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bg1"/>
                  </a:solidFill>
                  <a:latin typeface="Arial" charset="0"/>
                </a:rPr>
                <a:t>Monday - Friday</a:t>
              </a:r>
            </a:p>
          </p:txBody>
        </p:sp>
      </p:grpSp>
      <p:sp>
        <p:nvSpPr>
          <p:cNvPr id="17" name="Chevron 16"/>
          <p:cNvSpPr/>
          <p:nvPr/>
        </p:nvSpPr>
        <p:spPr>
          <a:xfrm>
            <a:off x="2243461" y="5114272"/>
            <a:ext cx="4608512" cy="8657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TextBox 20"/>
          <p:cNvSpPr txBox="1">
            <a:spLocks noChangeArrowheads="1"/>
          </p:cNvSpPr>
          <p:nvPr/>
        </p:nvSpPr>
        <p:spPr bwMode="auto">
          <a:xfrm>
            <a:off x="971550" y="5054600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Frutiger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utiger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Arial" charset="0"/>
              </a:rPr>
              <a:t>CRISIS</a:t>
            </a:r>
          </a:p>
        </p:txBody>
      </p: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3849897" y="5177798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Frutiger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utiger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Arial" charset="0"/>
              </a:rPr>
              <a:t>RECOVERY</a:t>
            </a:r>
          </a:p>
        </p:txBody>
      </p:sp>
      <p:sp>
        <p:nvSpPr>
          <p:cNvPr id="21514" name="TextBox 25"/>
          <p:cNvSpPr txBox="1">
            <a:spLocks noChangeArrowheads="1"/>
          </p:cNvSpPr>
          <p:nvPr/>
        </p:nvSpPr>
        <p:spPr bwMode="auto">
          <a:xfrm>
            <a:off x="6980400" y="5102811"/>
            <a:ext cx="1639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Frutiger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utiger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Frutiger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Frutiger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Arial" charset="0"/>
              </a:rPr>
              <a:t>Transfer to primary 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924984"/>
            <a:ext cx="3081694" cy="1894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Group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18-65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4-17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Presentation</a:t>
            </a:r>
          </a:p>
        </p:txBody>
      </p:sp>
      <p:sp>
        <p:nvSpPr>
          <p:cNvPr id="18" name="Oval 17"/>
          <p:cNvSpPr/>
          <p:nvPr/>
        </p:nvSpPr>
        <p:spPr>
          <a:xfrm>
            <a:off x="3949098" y="1121091"/>
            <a:ext cx="1368425" cy="9588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SPoA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8" name="Picture 17" descr="C:\Users\rheanna.mitchell\AppData\Local\Microsoft\Windows\Temporary Internet Files\Content.IE5\CZSC4W0M\molumen-phone-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55" y="1016137"/>
            <a:ext cx="1269843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/>
            <a:stCxn id="21518" idx="3"/>
          </p:cNvCxnSpPr>
          <p:nvPr/>
        </p:nvCxnSpPr>
        <p:spPr>
          <a:xfrm flipV="1">
            <a:off x="4989398" y="1674419"/>
            <a:ext cx="908049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6056" y="1255940"/>
            <a:ext cx="764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TAU</a:t>
            </a:r>
          </a:p>
        </p:txBody>
      </p:sp>
      <p:cxnSp>
        <p:nvCxnSpPr>
          <p:cNvPr id="29" name="Straight Arrow Connector 28"/>
          <p:cNvCxnSpPr>
            <a:cxnSpLocks/>
            <a:stCxn id="21518" idx="2"/>
          </p:cNvCxnSpPr>
          <p:nvPr/>
        </p:nvCxnSpPr>
        <p:spPr>
          <a:xfrm>
            <a:off x="4354477" y="2332704"/>
            <a:ext cx="58907" cy="3321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61915" y="2143547"/>
            <a:ext cx="20515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POD Approach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249"/>
            <a:ext cx="1913792" cy="7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9E20BD0-835C-449D-80EC-C131EA0BF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60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1556792"/>
            <a:ext cx="8928992" cy="475252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Education Kent, Surrey, Sussex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Funded £120K for training</a:t>
            </a:r>
            <a:endParaRPr lang="en-GB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Foundation –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£73k for Innovating for improvement project (August 2016- Nov 2017)</a:t>
            </a: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Positive Practice in Mental Health Awards 2016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Highly commended in Crisis Care Pathway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Social Work awards 2016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Gold Winner for Creativity and Innovation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KSS Leadership Awards 2017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Finalist in Leading Systems Transformation</a:t>
            </a: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nationally including ISPS conference and Open Dialogue conference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83569" y="1196752"/>
            <a:ext cx="7704856" cy="216024"/>
          </a:xfrm>
          <a:solidFill>
            <a:schemeClr val="bg1"/>
          </a:solidFill>
        </p:spPr>
        <p:txBody>
          <a:bodyPr/>
          <a:lstStyle/>
          <a:p>
            <a:r>
              <a:rPr lang="en-GB" altLang="en-US" sz="2800" b="1" dirty="0">
                <a:solidFill>
                  <a:srgbClr val="7030A0"/>
                </a:solidFill>
              </a:rPr>
              <a:t>Key Engagement with external stakeholders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476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99CA52-93EA-4552-A9E9-08FC615B2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05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E132BA6-FC50-495A-B426-3D0F2DCC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993"/>
            <a:ext cx="8229600" cy="1143000"/>
          </a:xfrm>
        </p:spPr>
        <p:txBody>
          <a:bodyPr/>
          <a:lstStyle/>
          <a:p>
            <a:r>
              <a:rPr lang="en-GB" dirty="0"/>
              <a:t>Team and a Family’s Reflections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0D5BED4-D704-4BCF-8FFE-86D512332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7">
            <a:extLst>
              <a:ext uri="{FF2B5EF4-FFF2-40B4-BE49-F238E27FC236}">
                <a16:creationId xmlns="" xmlns:a16="http://schemas.microsoft.com/office/drawing/2014/main" id="{7F04E671-1117-4AC3-B702-7C4287DD6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54620"/>
            <a:ext cx="6400800" cy="1617785"/>
          </a:xfrm>
        </p:spPr>
        <p:txBody>
          <a:bodyPr/>
          <a:lstStyle/>
          <a:p>
            <a:endParaRPr lang="en-GB" altLang="en-US" sz="1662">
              <a:solidFill>
                <a:srgbClr val="00529B"/>
              </a:solidFill>
            </a:endParaRPr>
          </a:p>
          <a:p>
            <a:endParaRPr lang="en-GB" altLang="en-US" sz="1662">
              <a:solidFill>
                <a:srgbClr val="00529B"/>
              </a:solidFill>
            </a:endParaRPr>
          </a:p>
          <a:p>
            <a:endParaRPr lang="en-GB" altLang="en-US" sz="1662">
              <a:solidFill>
                <a:srgbClr val="00529B"/>
              </a:solidFill>
            </a:endParaRPr>
          </a:p>
          <a:p>
            <a:endParaRPr lang="en-GB" altLang="en-US"/>
          </a:p>
        </p:txBody>
      </p:sp>
      <p:sp>
        <p:nvSpPr>
          <p:cNvPr id="19459" name="Title 1">
            <a:extLst>
              <a:ext uri="{FF2B5EF4-FFF2-40B4-BE49-F238E27FC236}">
                <a16:creationId xmlns="" xmlns:a16="http://schemas.microsoft.com/office/drawing/2014/main" id="{93ABD438-9968-438A-92A9-D0D67ADB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39" y="438151"/>
            <a:ext cx="3034499" cy="1063869"/>
          </a:xfrm>
        </p:spPr>
        <p:txBody>
          <a:bodyPr/>
          <a:lstStyle/>
          <a:p>
            <a:r>
              <a:rPr lang="en-GB" altLang="en-US" sz="2585" b="1" dirty="0">
                <a:solidFill>
                  <a:srgbClr val="9C0066"/>
                </a:solidFill>
              </a:rPr>
              <a:t>Community Mental Health Survey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="" xmlns:a16="http://schemas.microsoft.com/office/drawing/2014/main" id="{AD376AF8-7114-4A03-A258-59121BE4A5C8}"/>
              </a:ext>
            </a:extLst>
          </p:cNvPr>
          <p:cNvSpPr txBox="1">
            <a:spLocks/>
          </p:cNvSpPr>
          <p:nvPr/>
        </p:nvSpPr>
        <p:spPr bwMode="auto">
          <a:xfrm>
            <a:off x="517281" y="2165839"/>
            <a:ext cx="8217877" cy="33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3" tIns="49511" rIns="99023" bIns="4951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rgbClr val="425563"/>
                </a:solidFill>
                <a:latin typeface="Frutiger" pitchFamily="34" charset="0"/>
              </a:defRPr>
            </a:lvl1pPr>
            <a:lvl2pPr marL="871538" indent="-3349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25563"/>
                </a:solidFill>
                <a:latin typeface="Frutiger" pitchFamily="34" charset="0"/>
              </a:defRPr>
            </a:lvl2pPr>
            <a:lvl3pPr marL="1339850" indent="-2667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25563"/>
                </a:solidFill>
                <a:latin typeface="Frutiger" pitchFamily="34" charset="0"/>
              </a:defRPr>
            </a:lvl3pPr>
            <a:lvl4pPr marL="1876425" indent="-266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25563"/>
                </a:solidFill>
                <a:latin typeface="Frutiger" pitchFamily="34" charset="0"/>
              </a:defRPr>
            </a:lvl4pPr>
            <a:lvl5pPr marL="2413000" indent="-2667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425563"/>
                </a:solidFill>
                <a:latin typeface="Frutiger" pitchFamily="34" charset="0"/>
              </a:defRPr>
            </a:lvl5pPr>
            <a:lvl6pPr marL="28702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425563"/>
                </a:solidFill>
                <a:latin typeface="Frutiger" pitchFamily="34" charset="0"/>
              </a:defRPr>
            </a:lvl6pPr>
            <a:lvl7pPr marL="33274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425563"/>
                </a:solidFill>
                <a:latin typeface="Frutiger" pitchFamily="34" charset="0"/>
              </a:defRPr>
            </a:lvl7pPr>
            <a:lvl8pPr marL="37846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425563"/>
                </a:solidFill>
                <a:latin typeface="Frutiger" pitchFamily="34" charset="0"/>
              </a:defRPr>
            </a:lvl8pPr>
            <a:lvl9pPr marL="4241800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425563"/>
                </a:solidFill>
                <a:latin typeface="Frutiger" pitchFamily="34" charset="0"/>
              </a:defRPr>
            </a:lvl9pPr>
          </a:lstStyle>
          <a:p>
            <a:pPr algn="ctr">
              <a:spcAft>
                <a:spcPts val="277"/>
              </a:spcAft>
              <a:buNone/>
            </a:pPr>
            <a:r>
              <a:rPr lang="en-GB" altLang="en-US" sz="1846" b="1">
                <a:solidFill>
                  <a:srgbClr val="0070C0"/>
                </a:solidFill>
              </a:rPr>
              <a:t>.</a:t>
            </a:r>
            <a:r>
              <a:rPr lang="en-GB" altLang="en-US" sz="1846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="" xmlns:a16="http://schemas.microsoft.com/office/drawing/2014/main" id="{6D75A126-ED4A-437C-A390-EEBAA66723ED}"/>
              </a:ext>
            </a:extLst>
          </p:cNvPr>
          <p:cNvGraphicFramePr>
            <a:graphicFrameLocks/>
          </p:cNvGraphicFramePr>
          <p:nvPr/>
        </p:nvGraphicFramePr>
        <p:xfrm>
          <a:off x="118697" y="1601666"/>
          <a:ext cx="8774724" cy="4357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6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5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6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 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Question from the Community Mental Health Survey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2017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National Score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2017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KMPT Score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2017 POD Score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 at 6</a:t>
                      </a:r>
                      <a:r>
                        <a:rPr lang="en-GB" sz="1300" baseline="0" dirty="0">
                          <a:effectLst/>
                          <a:latin typeface="Frutiger"/>
                        </a:rPr>
                        <a:t> months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Overall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Overall, on a scale of 0 (I had a poor experience) to 10 (I had a good experience)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7.03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6.51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9.38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Contact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In the last 12 months, do you feel you have seen NHS mental health services often enough for your needs?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6.12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5.39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8.83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Family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Have NHS mental health services involved a member of your family or someone else close to you as much as you would like?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6.80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5.78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9.62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Listening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Did the person or people you saw listen carefully to you?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8.12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7.81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10.00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Help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Do the people you see through NHS mental health services help you with what is important to you?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6.36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5.62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9.62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Time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Frutiger"/>
                        </a:rPr>
                        <a:t>Were you given enough time to discuss your treatment and needs?</a:t>
                      </a:r>
                      <a:endParaRPr lang="en-GB" sz="130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</a:rPr>
                        <a:t>7.54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7.24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Frutiger"/>
                          <a:ea typeface="+mn-ea"/>
                          <a:cs typeface="+mn-cs"/>
                        </a:rPr>
                        <a:t>10.00</a:t>
                      </a:r>
                      <a:endParaRPr lang="en-GB" sz="1300" dirty="0">
                        <a:effectLst/>
                        <a:latin typeface="Frutiger"/>
                        <a:ea typeface="Calibri"/>
                        <a:cs typeface="Times New Roman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596CCCE-301B-4E6A-AD25-4E6A1BA0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249"/>
            <a:ext cx="1913792" cy="7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1DBB1E9-D449-4DA8-964C-1293B9E13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A74AD-DABF-4760-BCA0-2C808C4D125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880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2B86B0D3-4F6E-4BF1-A96E-ED09E4571481}"/>
              </a:ext>
            </a:extLst>
          </p:cNvPr>
          <p:cNvSpPr/>
          <p:nvPr/>
        </p:nvSpPr>
        <p:spPr>
          <a:xfrm>
            <a:off x="4693408" y="1231306"/>
            <a:ext cx="3866728" cy="887579"/>
          </a:xfrm>
          <a:prstGeom prst="wedgeRoundRectCallout">
            <a:avLst>
              <a:gd name="adj1" fmla="val -54592"/>
              <a:gd name="adj2" fmla="val 173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1. Immediate Response</a:t>
            </a:r>
          </a:p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“Responsive, quick to access”.. “Very quick contact and subsequent visit”</a:t>
            </a:r>
            <a:endParaRPr lang="en-GB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52CD0503-7FED-4BC2-8C29-15E260F1937B}"/>
              </a:ext>
            </a:extLst>
          </p:cNvPr>
          <p:cNvSpPr/>
          <p:nvPr/>
        </p:nvSpPr>
        <p:spPr>
          <a:xfrm>
            <a:off x="5941875" y="2420888"/>
            <a:ext cx="2810037" cy="1556234"/>
          </a:xfrm>
          <a:prstGeom prst="wedgeRoundRectCallout">
            <a:avLst>
              <a:gd name="adj1" fmla="val -77925"/>
              <a:gd name="adj2" fmla="val 2529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2. Social Network</a:t>
            </a:r>
          </a:p>
          <a:p>
            <a:r>
              <a:rPr lang="en-GB" dirty="0">
                <a:solidFill>
                  <a:schemeClr val="bg1"/>
                </a:solidFill>
              </a:rPr>
              <a:t>“it helped us all to talk without arguing” …..“All present were involved in the discussion”</a:t>
            </a:r>
            <a:r>
              <a:rPr lang="en-GB" dirty="0"/>
              <a:t> 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70132BD9-C059-4806-A8ED-CD3DA7DBB61B}"/>
              </a:ext>
            </a:extLst>
          </p:cNvPr>
          <p:cNvSpPr/>
          <p:nvPr/>
        </p:nvSpPr>
        <p:spPr>
          <a:xfrm>
            <a:off x="6181328" y="4285614"/>
            <a:ext cx="2570584" cy="1556234"/>
          </a:xfrm>
          <a:prstGeom prst="wedgeRoundRectCallout">
            <a:avLst>
              <a:gd name="adj1" fmla="val -80746"/>
              <a:gd name="adj2" fmla="val -6879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3. Flexibility and Mobility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“super flexible with appointments which is great “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278EFB0C-49BC-44B6-9208-2F836940077C}"/>
              </a:ext>
            </a:extLst>
          </p:cNvPr>
          <p:cNvSpPr/>
          <p:nvPr/>
        </p:nvSpPr>
        <p:spPr>
          <a:xfrm>
            <a:off x="3553131" y="4629780"/>
            <a:ext cx="2293986" cy="1556234"/>
          </a:xfrm>
          <a:prstGeom prst="wedgeRoundRectCallout">
            <a:avLst>
              <a:gd name="adj1" fmla="val 8726"/>
              <a:gd name="adj2" fmla="val -7303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4. Responsibility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“Things are done when asked. I feel no judgement towards myself”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998A08DC-BB84-4BC7-817A-6ABDDCD0293D}"/>
              </a:ext>
            </a:extLst>
          </p:cNvPr>
          <p:cNvSpPr/>
          <p:nvPr/>
        </p:nvSpPr>
        <p:spPr>
          <a:xfrm>
            <a:off x="247577" y="4958748"/>
            <a:ext cx="3096842" cy="1314557"/>
          </a:xfrm>
          <a:prstGeom prst="wedgeRoundRectCallout">
            <a:avLst>
              <a:gd name="adj1" fmla="val 65095"/>
              <a:gd name="adj2" fmla="val -109159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5. Psychological Continuity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“I like that there are the same people that are around and not different ones”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873CBCA6-2EB2-433E-983A-CF242F3359F8}"/>
              </a:ext>
            </a:extLst>
          </p:cNvPr>
          <p:cNvSpPr/>
          <p:nvPr/>
        </p:nvSpPr>
        <p:spPr>
          <a:xfrm>
            <a:off x="36565" y="2928396"/>
            <a:ext cx="3096842" cy="1556234"/>
          </a:xfrm>
          <a:prstGeom prst="wedgeRoundRectCallout">
            <a:avLst>
              <a:gd name="adj1" fmla="val 68090"/>
              <a:gd name="adj2" fmla="val 1163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6. Tolerance of Uncertainty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“it makes it easy to explore difficult and painful issues in a positive and open way”.</a:t>
            </a:r>
          </a:p>
          <a:p>
            <a:pPr algn="ctr"/>
            <a:endParaRPr lang="en-GB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B199B7A1-EC55-4FA7-8B7E-168C45DBBCAF}"/>
              </a:ext>
            </a:extLst>
          </p:cNvPr>
          <p:cNvSpPr/>
          <p:nvPr/>
        </p:nvSpPr>
        <p:spPr>
          <a:xfrm>
            <a:off x="345232" y="1450103"/>
            <a:ext cx="3866728" cy="1199799"/>
          </a:xfrm>
          <a:prstGeom prst="wedgeRoundRectCallout">
            <a:avLst>
              <a:gd name="adj1" fmla="val 47079"/>
              <a:gd name="adj2" fmla="val 9269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7. Dialogism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dirty="0"/>
              <a:t>“come up with comments and reflections that help on that particular session”.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D960EC2-2868-4E0C-99CD-C0FC2F782D28}"/>
              </a:ext>
            </a:extLst>
          </p:cNvPr>
          <p:cNvSpPr txBox="1"/>
          <p:nvPr/>
        </p:nvSpPr>
        <p:spPr>
          <a:xfrm>
            <a:off x="3300512" y="3229460"/>
            <a:ext cx="254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OPEN DIALOGUE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6B9FB1-BB13-4BBF-B64E-C2ED8824CA12}"/>
              </a:ext>
            </a:extLst>
          </p:cNvPr>
          <p:cNvSpPr txBox="1"/>
          <p:nvPr/>
        </p:nvSpPr>
        <p:spPr>
          <a:xfrm>
            <a:off x="2846907" y="514320"/>
            <a:ext cx="308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Friends and Family Test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D699EF8-5118-4520-ABA8-02AB5C11F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AF05B-7B44-4677-B75F-7B608BD7230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493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4" y="548681"/>
            <a:ext cx="191379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E5F1DD35-0C64-45C3-A4F8-97E4650B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675"/>
            <a:ext cx="8229600" cy="519261"/>
          </a:xfrm>
        </p:spPr>
        <p:txBody>
          <a:bodyPr/>
          <a:lstStyle/>
          <a:p>
            <a:r>
              <a:rPr lang="en-GB" dirty="0"/>
              <a:t>supervision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4EF197F-62F3-4F70-A5AF-09A8DFC95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E22B9-8EE9-4132-919A-79B162D7426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882</Words>
  <Application>Microsoft Office PowerPoint</Application>
  <PresentationFormat>On-screen Show (4:3)</PresentationFormat>
  <Paragraphs>154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       The Journey so far……….  Yasmin Ishaq Kent Open Dialogue Service Lead  </vt:lpstr>
      <vt:lpstr>The Start…….</vt:lpstr>
      <vt:lpstr>PowerPoint Presentation</vt:lpstr>
      <vt:lpstr>PowerPoint Presentation</vt:lpstr>
      <vt:lpstr>Key Engagement with external stakeholders</vt:lpstr>
      <vt:lpstr>Team and a Family’s Reflections</vt:lpstr>
      <vt:lpstr>Community Mental Health Survey</vt:lpstr>
      <vt:lpstr>PowerPoint Presentation</vt:lpstr>
      <vt:lpstr>supervision</vt:lpstr>
      <vt:lpstr>Organisational Challenges </vt:lpstr>
      <vt:lpstr>SYSTEMS CHANGE</vt:lpstr>
      <vt:lpstr>PowerPoint Presentation</vt:lpstr>
      <vt:lpstr>Summary</vt:lpstr>
      <vt:lpstr>References and useful links</vt:lpstr>
    </vt:vector>
  </TitlesOfParts>
  <Company>Kent &amp; Medway Partnership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Osborne James</dc:creator>
  <cp:lastModifiedBy>ISHAQ Yasmin</cp:lastModifiedBy>
  <cp:revision>42</cp:revision>
  <cp:lastPrinted>2017-03-19T13:53:54Z</cp:lastPrinted>
  <dcterms:created xsi:type="dcterms:W3CDTF">2017-03-03T15:49:57Z</dcterms:created>
  <dcterms:modified xsi:type="dcterms:W3CDTF">2018-03-05T10:39:18Z</dcterms:modified>
</cp:coreProperties>
</file>